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45.jp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9" r:id="rId3"/>
    <p:sldMasterId id="2147483695" r:id="rId4"/>
    <p:sldMasterId id="2147483709" r:id="rId5"/>
  </p:sldMasterIdLst>
  <p:notesMasterIdLst>
    <p:notesMasterId r:id="rId49"/>
  </p:notesMasterIdLst>
  <p:handoutMasterIdLst>
    <p:handoutMasterId r:id="rId50"/>
  </p:handoutMasterIdLst>
  <p:sldIdLst>
    <p:sldId id="757" r:id="rId6"/>
    <p:sldId id="838" r:id="rId7"/>
    <p:sldId id="863" r:id="rId8"/>
    <p:sldId id="783" r:id="rId9"/>
    <p:sldId id="790" r:id="rId10"/>
    <p:sldId id="840" r:id="rId11"/>
    <p:sldId id="864" r:id="rId12"/>
    <p:sldId id="842" r:id="rId13"/>
    <p:sldId id="843" r:id="rId14"/>
    <p:sldId id="861" r:id="rId15"/>
    <p:sldId id="785" r:id="rId16"/>
    <p:sldId id="844" r:id="rId17"/>
    <p:sldId id="866" r:id="rId18"/>
    <p:sldId id="878" r:id="rId19"/>
    <p:sldId id="865" r:id="rId20"/>
    <p:sldId id="847" r:id="rId21"/>
    <p:sldId id="869" r:id="rId22"/>
    <p:sldId id="877" r:id="rId23"/>
    <p:sldId id="867" r:id="rId24"/>
    <p:sldId id="868" r:id="rId25"/>
    <p:sldId id="848" r:id="rId26"/>
    <p:sldId id="806" r:id="rId27"/>
    <p:sldId id="771" r:id="rId28"/>
    <p:sldId id="803" r:id="rId29"/>
    <p:sldId id="870" r:id="rId30"/>
    <p:sldId id="871" r:id="rId31"/>
    <p:sldId id="872" r:id="rId32"/>
    <p:sldId id="832" r:id="rId33"/>
    <p:sldId id="862" r:id="rId34"/>
    <p:sldId id="849" r:id="rId35"/>
    <p:sldId id="873" r:id="rId36"/>
    <p:sldId id="853" r:id="rId37"/>
    <p:sldId id="852" r:id="rId38"/>
    <p:sldId id="850" r:id="rId39"/>
    <p:sldId id="841" r:id="rId40"/>
    <p:sldId id="837" r:id="rId41"/>
    <p:sldId id="856" r:id="rId42"/>
    <p:sldId id="859" r:id="rId43"/>
    <p:sldId id="860" r:id="rId44"/>
    <p:sldId id="874" r:id="rId45"/>
    <p:sldId id="875" r:id="rId46"/>
    <p:sldId id="829" r:id="rId47"/>
    <p:sldId id="781" r:id="rId48"/>
  </p:sldIdLst>
  <p:sldSz cx="12192000" cy="6858000"/>
  <p:notesSz cx="6669088" cy="987266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nsel" initials="C" lastIdx="2" clrIdx="0"/>
  <p:cmAuthor id="2" name="Eda Zaloglu Bee Company" initials="EZBC" lastIdx="1" clrIdx="1"/>
  <p:cmAuthor id="3" name="Irem Ozgur" initials="IO" lastIdx="3" clrIdx="2">
    <p:extLst>
      <p:ext uri="{19B8F6BF-5375-455C-9EA6-DF929625EA0E}">
        <p15:presenceInfo xmlns:p15="http://schemas.microsoft.com/office/powerpoint/2012/main" userId="S-1-5-21-3738314056-288520165-278773844-13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750"/>
    <a:srgbClr val="001033"/>
    <a:srgbClr val="02163F"/>
    <a:srgbClr val="F4F3F2"/>
    <a:srgbClr val="F2F2F1"/>
    <a:srgbClr val="D8DADE"/>
    <a:srgbClr val="F5F5F3"/>
    <a:srgbClr val="6E8A54"/>
    <a:srgbClr val="241A13"/>
    <a:srgbClr val="3E99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Açık Stil 1 - Vurgu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9" autoAdjust="0"/>
    <p:restoredTop sz="95896" autoAdjust="0"/>
  </p:normalViewPr>
  <p:slideViewPr>
    <p:cSldViewPr snapToGrid="0">
      <p:cViewPr varScale="1">
        <p:scale>
          <a:sx n="76" d="100"/>
          <a:sy n="76" d="100"/>
        </p:scale>
        <p:origin x="54" y="642"/>
      </p:cViewPr>
      <p:guideLst>
        <p:guide orient="horz" pos="2160"/>
        <p:guide pos="384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203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A1-F743-81DB-0530202E633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A1-F743-81DB-0530202E633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'[Chart in Microsoft PowerPoint]Sheet2'!$C$4:$C$5</c:f>
              <c:strCache>
                <c:ptCount val="2"/>
                <c:pt idx="0">
                  <c:v>IPA DESTEĞİ </c:v>
                </c:pt>
                <c:pt idx="1">
                  <c:v>KREDİ PAKETİ </c:v>
                </c:pt>
              </c:strCache>
            </c:strRef>
          </c:cat>
          <c:val>
            <c:numRef>
              <c:f>'[Chart in Microsoft PowerPoint]Sheet2'!$D$4:$D$5</c:f>
              <c:numCache>
                <c:formatCode>_([$€-2]\ * #,##0.00_);_([$€-2]\ * \(#,##0.00\);_([$€-2]\ * "-"??_);_(@_)</c:formatCode>
                <c:ptCount val="2"/>
                <c:pt idx="0">
                  <c:v>5500000</c:v>
                </c:pt>
                <c:pt idx="1">
                  <c:v>283830000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A1-F743-81DB-0530202E6339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10DBE-62FF-4673-B60A-758A789B1266}" type="datetimeFigureOut">
              <a:rPr lang="tr-TR" smtClean="0"/>
              <a:t>4.05.2023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2BB0E-178D-40D8-B9FD-E5E8BCAAC2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8235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D7198-C934-4522-B11C-F3B0394C4C41}" type="datetimeFigureOut">
              <a:rPr lang="tr-TR" smtClean="0"/>
              <a:pPr/>
              <a:t>4.05.2023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A5A37-CB59-4D31-A4B0-E79630CBA01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8082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A5A37-CB59-4D31-A4B0-E79630CBA015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6576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A5A37-CB59-4D31-A4B0-E79630CBA015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5108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A5A37-CB59-4D31-A4B0-E79630CBA01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904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A5A37-CB59-4D31-A4B0-E79630CBA01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555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A5A37-CB59-4D31-A4B0-E79630CBA01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992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A5A37-CB59-4D31-A4B0-E79630CBA015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8078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A5A37-CB59-4D31-A4B0-E79630CBA015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972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A5A37-CB59-4D31-A4B0-E79630CBA01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40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A5A37-CB59-4D31-A4B0-E79630CBA01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777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Proposed</a:t>
            </a:r>
            <a:r>
              <a:rPr lang="tr-TR" dirty="0" smtClean="0"/>
              <a:t> </a:t>
            </a:r>
            <a:r>
              <a:rPr lang="tr-TR" dirty="0" err="1" smtClean="0"/>
              <a:t>Investment</a:t>
            </a:r>
            <a:r>
              <a:rPr lang="tr-TR" baseline="0" dirty="0" smtClean="0"/>
              <a:t> </a:t>
            </a:r>
            <a:r>
              <a:rPr lang="tr-TR" baseline="0" dirty="0" err="1" smtClean="0"/>
              <a:t>Programme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A5A37-CB59-4D31-A4B0-E79630CBA01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788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A5A37-CB59-4D31-A4B0-E79630CBA015}" type="slidenum">
              <a:rPr lang="tr-TR" smtClean="0"/>
              <a:pPr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2398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A5A37-CB59-4D31-A4B0-E79630CBA015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4878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A5A37-CB59-4D31-A4B0-E79630CBA015}" type="slidenum">
              <a:rPr lang="tr-TR" smtClean="0"/>
              <a:pPr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0454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A5A37-CB59-4D31-A4B0-E79630CBA01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262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A5A37-CB59-4D31-A4B0-E79630CBA01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08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A5A37-CB59-4D31-A4B0-E79630CBA015}" type="slidenum">
              <a:rPr lang="tr-TR" smtClean="0"/>
              <a:pPr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4758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A5A37-CB59-4D31-A4B0-E79630CBA015}" type="slidenum">
              <a:rPr lang="tr-TR" smtClean="0"/>
              <a:pPr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5469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A5A37-CB59-4D31-A4B0-E79630CBA015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6811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A5A37-CB59-4D31-A4B0-E79630CBA015}" type="slidenum">
              <a:rPr lang="tr-TR" smtClean="0"/>
              <a:pPr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71110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1B61-E1F2-4FA6-94C6-453046BC36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3935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1B61-E1F2-4FA6-94C6-453046BC36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9794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1B61-E1F2-4FA6-94C6-453046BC36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795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74482-D57A-4717-A476-8702AE3254AB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0534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A5A37-CB59-4D31-A4B0-E79630CBA015}" type="slidenum">
              <a:rPr lang="tr-TR" smtClean="0"/>
              <a:pPr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11846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A5A37-CB59-4D31-A4B0-E79630CBA015}" type="slidenum">
              <a:rPr lang="tr-TR" smtClean="0"/>
              <a:pPr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53459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A5A37-CB59-4D31-A4B0-E79630CBA015}" type="slidenum">
              <a:rPr lang="tr-TR" smtClean="0"/>
              <a:pPr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6415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A5A37-CB59-4D31-A4B0-E79630CBA015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9319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A5A37-CB59-4D31-A4B0-E79630CBA015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2453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A5A37-CB59-4D31-A4B0-E79630CBA015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945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A5A37-CB59-4D31-A4B0-E79630CBA015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0108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1B61-E1F2-4FA6-94C6-453046BC36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407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A5A37-CB59-4D31-A4B0-E79630CBA015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6039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942175"/>
      </p:ext>
    </p:extLst>
  </p:cSld>
  <p:clrMapOvr>
    <a:masterClrMapping/>
  </p:clrMapOvr>
  <p:transition spd="slow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9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DEAA847F-C565-4D66-AE66-34AC977473B1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4.05.2023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2FF48200-D8EE-4988-9FAD-F57B29FA0C2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810001" y="6501492"/>
            <a:ext cx="4572000" cy="2331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tr-TR">
                <a:solidFill>
                  <a:prstClr val="black">
                    <a:tint val="75000"/>
                  </a:prstClr>
                </a:solidFill>
              </a:rPr>
              <a:t>Directorate for EU Affairs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55333"/>
      </p:ext>
    </p:extLst>
  </p:cSld>
  <p:clrMapOvr>
    <a:masterClrMapping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293427"/>
      </p:ext>
    </p:extLst>
  </p:cSld>
  <p:clrMapOvr>
    <a:masterClrMapping/>
  </p:clrMapOvr>
  <p:transition spd="slow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AAE2B-CDFD-FC47-B018-309F32094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81131-E1C1-DA48-8D1C-04CB8D8E0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3CF41-D852-824F-A8F4-FD6B80EF78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EF8CF2-2485-9242-9909-BDBA7EE60A6A}" type="slidenum">
              <a:rPr lang="x-none" altLang="x-none"/>
              <a:pPr/>
              <a:t>‹#›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157469349"/>
      </p:ext>
    </p:extLst>
  </p:cSld>
  <p:clrMapOvr>
    <a:masterClrMapping/>
  </p:clrMapOvr>
  <p:transition spd="slow"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598779"/>
      </p:ext>
    </p:extLst>
  </p:cSld>
  <p:clrMapOvr>
    <a:masterClrMapping/>
  </p:clrMapOvr>
  <p:transition spd="slow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093473"/>
      </p:ext>
    </p:extLst>
  </p:cSld>
  <p:clrMapOvr>
    <a:masterClrMapping/>
  </p:clrMapOvr>
  <p:transition spd="slow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585840"/>
      </p:ext>
    </p:extLst>
  </p:cSld>
  <p:clrMapOvr>
    <a:masterClrMapping/>
  </p:clrMapOvr>
  <p:transition spd="slow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71475"/>
      </p:ext>
    </p:extLst>
  </p:cSld>
  <p:clrMapOvr>
    <a:masterClrMapping/>
  </p:clrMapOvr>
  <p:transition spd="slow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635168"/>
      </p:ext>
    </p:extLst>
  </p:cSld>
  <p:clrMapOvr>
    <a:masterClrMapping/>
  </p:clrMapOvr>
  <p:transition spd="slow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9A43FF2A-099B-4F18-81E3-9E549EFDC536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4.05.2023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2FF48200-D8EE-4988-9FAD-F57B29FA0C2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810001" y="6501492"/>
            <a:ext cx="4572000" cy="2331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tr-TR">
                <a:solidFill>
                  <a:prstClr val="black">
                    <a:tint val="75000"/>
                  </a:prstClr>
                </a:solidFill>
              </a:rPr>
              <a:t>Directorate for EU Affairs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646777"/>
      </p:ext>
    </p:extLst>
  </p:cSld>
  <p:clrMapOvr>
    <a:masterClrMapping/>
  </p:clrMapOvr>
  <p:transition spd="slow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912869"/>
      </p:ext>
    </p:extLst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277196"/>
      </p:ext>
    </p:extLst>
  </p:cSld>
  <p:clrMapOvr>
    <a:masterClrMapping/>
  </p:clrMapOvr>
  <p:transition spd="slow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174351"/>
      </p:ext>
    </p:extLst>
  </p:cSld>
  <p:clrMapOvr>
    <a:masterClrMapping/>
  </p:clrMapOvr>
  <p:transition spd="slow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14286" y="139701"/>
            <a:ext cx="9831614" cy="1199336"/>
          </a:xfrm>
          <a:prstGeom prst="rect">
            <a:avLst/>
          </a:prstGeom>
        </p:spPr>
        <p:txBody>
          <a:bodyPr/>
          <a:lstStyle>
            <a:lvl1pPr>
              <a:defRPr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88665" y="1643252"/>
            <a:ext cx="11157236" cy="45337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9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85CF2D3A-739B-46CD-B3F8-C32859A6F606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4.05.2023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2FF48200-D8EE-4988-9FAD-F57B29FA0C2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810001" y="6501492"/>
            <a:ext cx="4572000" cy="2331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tr-TR">
                <a:solidFill>
                  <a:prstClr val="black">
                    <a:tint val="75000"/>
                  </a:prstClr>
                </a:solidFill>
              </a:rPr>
              <a:t>Directorate for EU Affairs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06115"/>
      </p:ext>
    </p:extLst>
  </p:cSld>
  <p:clrMapOvr>
    <a:masterClrMapping/>
  </p:clrMapOvr>
  <p:transition spd="slow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9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DEAA847F-C565-4D66-AE66-34AC977473B1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4.05.2023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2FF48200-D8EE-4988-9FAD-F57B29FA0C2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810001" y="6501492"/>
            <a:ext cx="4572000" cy="2331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tr-TR">
                <a:solidFill>
                  <a:prstClr val="black">
                    <a:tint val="75000"/>
                  </a:prstClr>
                </a:solidFill>
              </a:rPr>
              <a:t>Directorate for EU Affairs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07373"/>
      </p:ext>
    </p:extLst>
  </p:cSld>
  <p:clrMapOvr>
    <a:masterClrMapping/>
  </p:clrMapOvr>
  <p:transition spd="slow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AAE2B-CDFD-FC47-B018-309F32094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81131-E1C1-DA48-8D1C-04CB8D8E0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3CF41-D852-824F-A8F4-FD6B80EF78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EF8CF2-2485-9242-9909-BDBA7EE60A6A}" type="slidenum">
              <a:rPr lang="x-none" altLang="x-none"/>
              <a:pPr/>
              <a:t>‹#›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100964317"/>
      </p:ext>
    </p:extLst>
  </p:cSld>
  <p:clrMapOvr>
    <a:masterClrMapping/>
  </p:clrMapOvr>
  <p:transition spd="slow">
    <p:push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781109"/>
      </p:ext>
    </p:extLst>
  </p:cSld>
  <p:clrMapOvr>
    <a:masterClrMapping/>
  </p:clrMapOvr>
  <p:transition spd="slow">
    <p:push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617814"/>
      </p:ext>
    </p:extLst>
  </p:cSld>
  <p:clrMapOvr>
    <a:masterClrMapping/>
  </p:clrMapOvr>
  <p:transition spd="slow">
    <p:push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0872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129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7762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1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467711"/>
            <a:ext cx="12190816" cy="39028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409143"/>
            <a:ext cx="2192450" cy="448856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10836" y="2644979"/>
            <a:ext cx="12081510" cy="1510030"/>
          </a:xfrm>
          <a:custGeom>
            <a:avLst/>
            <a:gdLst/>
            <a:ahLst/>
            <a:cxnLst/>
            <a:rect l="l" t="t" r="r" b="b"/>
            <a:pathLst>
              <a:path w="12081510" h="1510029">
                <a:moveTo>
                  <a:pt x="0" y="0"/>
                </a:moveTo>
                <a:lnTo>
                  <a:pt x="12081162" y="0"/>
                </a:lnTo>
                <a:lnTo>
                  <a:pt x="12081162" y="1509872"/>
                </a:lnTo>
                <a:lnTo>
                  <a:pt x="0" y="1509872"/>
                </a:lnTo>
                <a:lnTo>
                  <a:pt x="0" y="0"/>
                </a:lnTo>
                <a:close/>
              </a:path>
            </a:pathLst>
          </a:custGeom>
          <a:solidFill>
            <a:srgbClr val="034EA1">
              <a:alpha val="427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78380" y="1451702"/>
            <a:ext cx="2092035" cy="5406296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50378" y="1598640"/>
            <a:ext cx="1929654" cy="498666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381687" y="1598639"/>
            <a:ext cx="2810313" cy="4986666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661516"/>
            <a:ext cx="2698418" cy="4986667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2651" y="96785"/>
            <a:ext cx="1470507" cy="756343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9215" y="356624"/>
            <a:ext cx="245248" cy="241413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206925" y="225085"/>
            <a:ext cx="495300" cy="499745"/>
          </a:xfrm>
          <a:custGeom>
            <a:avLst/>
            <a:gdLst/>
            <a:ahLst/>
            <a:cxnLst/>
            <a:rect l="l" t="t" r="r" b="b"/>
            <a:pathLst>
              <a:path w="495300" h="499745">
                <a:moveTo>
                  <a:pt x="266944" y="0"/>
                </a:moveTo>
                <a:lnTo>
                  <a:pt x="213145" y="5076"/>
                </a:lnTo>
                <a:lnTo>
                  <a:pt x="163038" y="19636"/>
                </a:lnTo>
                <a:lnTo>
                  <a:pt x="117693" y="42675"/>
                </a:lnTo>
                <a:lnTo>
                  <a:pt x="78185" y="73187"/>
                </a:lnTo>
                <a:lnTo>
                  <a:pt x="45590" y="110168"/>
                </a:lnTo>
                <a:lnTo>
                  <a:pt x="20977" y="152610"/>
                </a:lnTo>
                <a:lnTo>
                  <a:pt x="5422" y="199510"/>
                </a:lnTo>
                <a:lnTo>
                  <a:pt x="0" y="249863"/>
                </a:lnTo>
                <a:lnTo>
                  <a:pt x="5422" y="300219"/>
                </a:lnTo>
                <a:lnTo>
                  <a:pt x="20977" y="347118"/>
                </a:lnTo>
                <a:lnTo>
                  <a:pt x="45590" y="389559"/>
                </a:lnTo>
                <a:lnTo>
                  <a:pt x="78185" y="426537"/>
                </a:lnTo>
                <a:lnTo>
                  <a:pt x="117693" y="457045"/>
                </a:lnTo>
                <a:lnTo>
                  <a:pt x="163038" y="480080"/>
                </a:lnTo>
                <a:lnTo>
                  <a:pt x="213145" y="494638"/>
                </a:lnTo>
                <a:lnTo>
                  <a:pt x="266944" y="499713"/>
                </a:lnTo>
                <a:lnTo>
                  <a:pt x="323125" y="494170"/>
                </a:lnTo>
                <a:lnTo>
                  <a:pt x="375232" y="478309"/>
                </a:lnTo>
                <a:lnTo>
                  <a:pt x="422026" y="453276"/>
                </a:lnTo>
                <a:lnTo>
                  <a:pt x="462271" y="420221"/>
                </a:lnTo>
                <a:lnTo>
                  <a:pt x="494729" y="380290"/>
                </a:lnTo>
                <a:lnTo>
                  <a:pt x="462305" y="408517"/>
                </a:lnTo>
                <a:lnTo>
                  <a:pt x="424096" y="429958"/>
                </a:lnTo>
                <a:lnTo>
                  <a:pt x="381218" y="443583"/>
                </a:lnTo>
                <a:lnTo>
                  <a:pt x="334786" y="448354"/>
                </a:lnTo>
                <a:lnTo>
                  <a:pt x="286170" y="443111"/>
                </a:lnTo>
                <a:lnTo>
                  <a:pt x="241541" y="428180"/>
                </a:lnTo>
                <a:lnTo>
                  <a:pt x="202171" y="404750"/>
                </a:lnTo>
                <a:lnTo>
                  <a:pt x="169334" y="374012"/>
                </a:lnTo>
                <a:lnTo>
                  <a:pt x="144302" y="337158"/>
                </a:lnTo>
                <a:lnTo>
                  <a:pt x="128350" y="295377"/>
                </a:lnTo>
                <a:lnTo>
                  <a:pt x="122749" y="249863"/>
                </a:lnTo>
                <a:lnTo>
                  <a:pt x="128350" y="204358"/>
                </a:lnTo>
                <a:lnTo>
                  <a:pt x="144302" y="162585"/>
                </a:lnTo>
                <a:lnTo>
                  <a:pt x="169334" y="125736"/>
                </a:lnTo>
                <a:lnTo>
                  <a:pt x="202171" y="95001"/>
                </a:lnTo>
                <a:lnTo>
                  <a:pt x="241541" y="71572"/>
                </a:lnTo>
                <a:lnTo>
                  <a:pt x="286170" y="56640"/>
                </a:lnTo>
                <a:lnTo>
                  <a:pt x="334786" y="51399"/>
                </a:lnTo>
                <a:lnTo>
                  <a:pt x="381150" y="56154"/>
                </a:lnTo>
                <a:lnTo>
                  <a:pt x="423973" y="69736"/>
                </a:lnTo>
                <a:lnTo>
                  <a:pt x="462143" y="91125"/>
                </a:lnTo>
                <a:lnTo>
                  <a:pt x="494546" y="119291"/>
                </a:lnTo>
                <a:lnTo>
                  <a:pt x="462084" y="79404"/>
                </a:lnTo>
                <a:lnTo>
                  <a:pt x="421869" y="46385"/>
                </a:lnTo>
                <a:lnTo>
                  <a:pt x="375124" y="21379"/>
                </a:lnTo>
                <a:lnTo>
                  <a:pt x="323075" y="5535"/>
                </a:lnTo>
                <a:lnTo>
                  <a:pt x="2669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959637" y="220243"/>
            <a:ext cx="481330" cy="504190"/>
          </a:xfrm>
          <a:custGeom>
            <a:avLst/>
            <a:gdLst/>
            <a:ahLst/>
            <a:cxnLst/>
            <a:rect l="l" t="t" r="r" b="b"/>
            <a:pathLst>
              <a:path w="481330" h="504190">
                <a:moveTo>
                  <a:pt x="21856" y="399415"/>
                </a:moveTo>
                <a:lnTo>
                  <a:pt x="13525" y="399415"/>
                </a:lnTo>
                <a:lnTo>
                  <a:pt x="10947" y="391985"/>
                </a:lnTo>
                <a:lnTo>
                  <a:pt x="8331" y="399415"/>
                </a:lnTo>
                <a:lnTo>
                  <a:pt x="0" y="399415"/>
                </a:lnTo>
                <a:lnTo>
                  <a:pt x="6756" y="404037"/>
                </a:lnTo>
                <a:lnTo>
                  <a:pt x="4178" y="411454"/>
                </a:lnTo>
                <a:lnTo>
                  <a:pt x="10947" y="406869"/>
                </a:lnTo>
                <a:lnTo>
                  <a:pt x="17703" y="411454"/>
                </a:lnTo>
                <a:lnTo>
                  <a:pt x="15100" y="404037"/>
                </a:lnTo>
                <a:lnTo>
                  <a:pt x="21856" y="399415"/>
                </a:lnTo>
                <a:close/>
              </a:path>
              <a:path w="481330" h="504190">
                <a:moveTo>
                  <a:pt x="21856" y="104432"/>
                </a:moveTo>
                <a:lnTo>
                  <a:pt x="13525" y="104432"/>
                </a:lnTo>
                <a:lnTo>
                  <a:pt x="10947" y="96989"/>
                </a:lnTo>
                <a:lnTo>
                  <a:pt x="8331" y="104432"/>
                </a:lnTo>
                <a:lnTo>
                  <a:pt x="0" y="104432"/>
                </a:lnTo>
                <a:lnTo>
                  <a:pt x="6756" y="109029"/>
                </a:lnTo>
                <a:lnTo>
                  <a:pt x="4178" y="116471"/>
                </a:lnTo>
                <a:lnTo>
                  <a:pt x="10947" y="111861"/>
                </a:lnTo>
                <a:lnTo>
                  <a:pt x="17703" y="116471"/>
                </a:lnTo>
                <a:lnTo>
                  <a:pt x="15100" y="109029"/>
                </a:lnTo>
                <a:lnTo>
                  <a:pt x="21856" y="104432"/>
                </a:lnTo>
                <a:close/>
              </a:path>
              <a:path w="481330" h="504190">
                <a:moveTo>
                  <a:pt x="72466" y="432689"/>
                </a:moveTo>
                <a:lnTo>
                  <a:pt x="59232" y="432689"/>
                </a:lnTo>
                <a:lnTo>
                  <a:pt x="55130" y="420878"/>
                </a:lnTo>
                <a:lnTo>
                  <a:pt x="51092" y="432689"/>
                </a:lnTo>
                <a:lnTo>
                  <a:pt x="37833" y="432689"/>
                </a:lnTo>
                <a:lnTo>
                  <a:pt x="48526" y="439966"/>
                </a:lnTo>
                <a:lnTo>
                  <a:pt x="44462" y="451739"/>
                </a:lnTo>
                <a:lnTo>
                  <a:pt x="55130" y="444500"/>
                </a:lnTo>
                <a:lnTo>
                  <a:pt x="65874" y="451739"/>
                </a:lnTo>
                <a:lnTo>
                  <a:pt x="61772" y="439966"/>
                </a:lnTo>
                <a:lnTo>
                  <a:pt x="72466" y="432689"/>
                </a:lnTo>
                <a:close/>
              </a:path>
              <a:path w="481330" h="504190">
                <a:moveTo>
                  <a:pt x="72466" y="66713"/>
                </a:moveTo>
                <a:lnTo>
                  <a:pt x="59232" y="66713"/>
                </a:lnTo>
                <a:lnTo>
                  <a:pt x="55130" y="54914"/>
                </a:lnTo>
                <a:lnTo>
                  <a:pt x="51092" y="66713"/>
                </a:lnTo>
                <a:lnTo>
                  <a:pt x="37833" y="66713"/>
                </a:lnTo>
                <a:lnTo>
                  <a:pt x="48526" y="73977"/>
                </a:lnTo>
                <a:lnTo>
                  <a:pt x="44462" y="85763"/>
                </a:lnTo>
                <a:lnTo>
                  <a:pt x="55130" y="78486"/>
                </a:lnTo>
                <a:lnTo>
                  <a:pt x="65874" y="85763"/>
                </a:lnTo>
                <a:lnTo>
                  <a:pt x="61772" y="73977"/>
                </a:lnTo>
                <a:lnTo>
                  <a:pt x="72466" y="66713"/>
                </a:lnTo>
                <a:close/>
              </a:path>
              <a:path w="481330" h="504190">
                <a:moveTo>
                  <a:pt x="150545" y="459676"/>
                </a:moveTo>
                <a:lnTo>
                  <a:pt x="130429" y="459676"/>
                </a:lnTo>
                <a:lnTo>
                  <a:pt x="124206" y="441744"/>
                </a:lnTo>
                <a:lnTo>
                  <a:pt x="117983" y="459676"/>
                </a:lnTo>
                <a:lnTo>
                  <a:pt x="97815" y="459676"/>
                </a:lnTo>
                <a:lnTo>
                  <a:pt x="114134" y="470763"/>
                </a:lnTo>
                <a:lnTo>
                  <a:pt x="107899" y="488696"/>
                </a:lnTo>
                <a:lnTo>
                  <a:pt x="124206" y="477621"/>
                </a:lnTo>
                <a:lnTo>
                  <a:pt x="140487" y="488696"/>
                </a:lnTo>
                <a:lnTo>
                  <a:pt x="134264" y="470763"/>
                </a:lnTo>
                <a:lnTo>
                  <a:pt x="150545" y="459676"/>
                </a:lnTo>
                <a:close/>
              </a:path>
              <a:path w="481330" h="504190">
                <a:moveTo>
                  <a:pt x="150545" y="34378"/>
                </a:moveTo>
                <a:lnTo>
                  <a:pt x="130429" y="34378"/>
                </a:lnTo>
                <a:lnTo>
                  <a:pt x="124206" y="16433"/>
                </a:lnTo>
                <a:lnTo>
                  <a:pt x="117983" y="34378"/>
                </a:lnTo>
                <a:lnTo>
                  <a:pt x="97815" y="34378"/>
                </a:lnTo>
                <a:lnTo>
                  <a:pt x="114134" y="45466"/>
                </a:lnTo>
                <a:lnTo>
                  <a:pt x="107899" y="63398"/>
                </a:lnTo>
                <a:lnTo>
                  <a:pt x="124206" y="52324"/>
                </a:lnTo>
                <a:lnTo>
                  <a:pt x="140487" y="63398"/>
                </a:lnTo>
                <a:lnTo>
                  <a:pt x="134264" y="45466"/>
                </a:lnTo>
                <a:lnTo>
                  <a:pt x="150545" y="34378"/>
                </a:lnTo>
                <a:close/>
              </a:path>
              <a:path w="481330" h="504190">
                <a:moveTo>
                  <a:pt x="267538" y="456006"/>
                </a:moveTo>
                <a:lnTo>
                  <a:pt x="234162" y="456006"/>
                </a:lnTo>
                <a:lnTo>
                  <a:pt x="223862" y="426339"/>
                </a:lnTo>
                <a:lnTo>
                  <a:pt x="213537" y="456006"/>
                </a:lnTo>
                <a:lnTo>
                  <a:pt x="180213" y="456006"/>
                </a:lnTo>
                <a:lnTo>
                  <a:pt x="207200" y="474345"/>
                </a:lnTo>
                <a:lnTo>
                  <a:pt x="196875" y="504063"/>
                </a:lnTo>
                <a:lnTo>
                  <a:pt x="223862" y="485686"/>
                </a:lnTo>
                <a:lnTo>
                  <a:pt x="250850" y="504063"/>
                </a:lnTo>
                <a:lnTo>
                  <a:pt x="240525" y="474345"/>
                </a:lnTo>
                <a:lnTo>
                  <a:pt x="267538" y="456006"/>
                </a:lnTo>
                <a:close/>
              </a:path>
              <a:path w="481330" h="504190">
                <a:moveTo>
                  <a:pt x="267538" y="29692"/>
                </a:moveTo>
                <a:lnTo>
                  <a:pt x="234162" y="29692"/>
                </a:lnTo>
                <a:lnTo>
                  <a:pt x="223862" y="0"/>
                </a:lnTo>
                <a:lnTo>
                  <a:pt x="213537" y="29692"/>
                </a:lnTo>
                <a:lnTo>
                  <a:pt x="180213" y="29692"/>
                </a:lnTo>
                <a:lnTo>
                  <a:pt x="207200" y="48044"/>
                </a:lnTo>
                <a:lnTo>
                  <a:pt x="196875" y="77749"/>
                </a:lnTo>
                <a:lnTo>
                  <a:pt x="223862" y="59385"/>
                </a:lnTo>
                <a:lnTo>
                  <a:pt x="250850" y="77749"/>
                </a:lnTo>
                <a:lnTo>
                  <a:pt x="240525" y="48044"/>
                </a:lnTo>
                <a:lnTo>
                  <a:pt x="267538" y="29692"/>
                </a:lnTo>
                <a:close/>
              </a:path>
              <a:path w="481330" h="504190">
                <a:moveTo>
                  <a:pt x="389521" y="405993"/>
                </a:moveTo>
                <a:lnTo>
                  <a:pt x="347103" y="405993"/>
                </a:lnTo>
                <a:lnTo>
                  <a:pt x="333971" y="368236"/>
                </a:lnTo>
                <a:lnTo>
                  <a:pt x="320865" y="405993"/>
                </a:lnTo>
                <a:lnTo>
                  <a:pt x="278409" y="405993"/>
                </a:lnTo>
                <a:lnTo>
                  <a:pt x="312750" y="429374"/>
                </a:lnTo>
                <a:lnTo>
                  <a:pt x="299656" y="467144"/>
                </a:lnTo>
                <a:lnTo>
                  <a:pt x="333971" y="443814"/>
                </a:lnTo>
                <a:lnTo>
                  <a:pt x="368325" y="467144"/>
                </a:lnTo>
                <a:lnTo>
                  <a:pt x="355193" y="429374"/>
                </a:lnTo>
                <a:lnTo>
                  <a:pt x="389521" y="405993"/>
                </a:lnTo>
                <a:close/>
              </a:path>
              <a:path w="481330" h="504190">
                <a:moveTo>
                  <a:pt x="389521" y="62166"/>
                </a:moveTo>
                <a:lnTo>
                  <a:pt x="347103" y="62166"/>
                </a:lnTo>
                <a:lnTo>
                  <a:pt x="333971" y="24371"/>
                </a:lnTo>
                <a:lnTo>
                  <a:pt x="320865" y="62166"/>
                </a:lnTo>
                <a:lnTo>
                  <a:pt x="278409" y="62166"/>
                </a:lnTo>
                <a:lnTo>
                  <a:pt x="312750" y="85521"/>
                </a:lnTo>
                <a:lnTo>
                  <a:pt x="299656" y="123304"/>
                </a:lnTo>
                <a:lnTo>
                  <a:pt x="333971" y="99961"/>
                </a:lnTo>
                <a:lnTo>
                  <a:pt x="368325" y="123304"/>
                </a:lnTo>
                <a:lnTo>
                  <a:pt x="355193" y="85521"/>
                </a:lnTo>
                <a:lnTo>
                  <a:pt x="389521" y="62166"/>
                </a:lnTo>
                <a:close/>
              </a:path>
              <a:path w="481330" h="504190">
                <a:moveTo>
                  <a:pt x="481164" y="303872"/>
                </a:moveTo>
                <a:lnTo>
                  <a:pt x="431165" y="303872"/>
                </a:lnTo>
                <a:lnTo>
                  <a:pt x="415709" y="259372"/>
                </a:lnTo>
                <a:lnTo>
                  <a:pt x="400215" y="303872"/>
                </a:lnTo>
                <a:lnTo>
                  <a:pt x="350215" y="303872"/>
                </a:lnTo>
                <a:lnTo>
                  <a:pt x="390677" y="331406"/>
                </a:lnTo>
                <a:lnTo>
                  <a:pt x="375221" y="375958"/>
                </a:lnTo>
                <a:lnTo>
                  <a:pt x="415709" y="348437"/>
                </a:lnTo>
                <a:lnTo>
                  <a:pt x="456158" y="375958"/>
                </a:lnTo>
                <a:lnTo>
                  <a:pt x="440702" y="331406"/>
                </a:lnTo>
                <a:lnTo>
                  <a:pt x="481164" y="303872"/>
                </a:lnTo>
                <a:close/>
              </a:path>
              <a:path w="481330" h="504190">
                <a:moveTo>
                  <a:pt x="481164" y="168109"/>
                </a:moveTo>
                <a:lnTo>
                  <a:pt x="431165" y="168109"/>
                </a:lnTo>
                <a:lnTo>
                  <a:pt x="415709" y="123583"/>
                </a:lnTo>
                <a:lnTo>
                  <a:pt x="400215" y="168109"/>
                </a:lnTo>
                <a:lnTo>
                  <a:pt x="350215" y="168109"/>
                </a:lnTo>
                <a:lnTo>
                  <a:pt x="390677" y="195643"/>
                </a:lnTo>
                <a:lnTo>
                  <a:pt x="375221" y="240169"/>
                </a:lnTo>
                <a:lnTo>
                  <a:pt x="415709" y="212648"/>
                </a:lnTo>
                <a:lnTo>
                  <a:pt x="456158" y="240169"/>
                </a:lnTo>
                <a:lnTo>
                  <a:pt x="440702" y="195643"/>
                </a:lnTo>
                <a:lnTo>
                  <a:pt x="481164" y="168109"/>
                </a:lnTo>
                <a:close/>
              </a:path>
            </a:pathLst>
          </a:custGeom>
          <a:solidFill>
            <a:srgbClr val="FDEE0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bg 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950415"/>
            <a:ext cx="12192000" cy="952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545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537707"/>
      </p:ext>
    </p:extLst>
  </p:cSld>
  <p:clrMapOvr>
    <a:masterClrMapping/>
  </p:clrMapOvr>
  <p:transition spd="slow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1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467711"/>
            <a:ext cx="12190816" cy="39028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409144"/>
            <a:ext cx="2192450" cy="44885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651" y="96785"/>
            <a:ext cx="1470507" cy="75634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9215" y="356624"/>
            <a:ext cx="245248" cy="241413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206925" y="225085"/>
            <a:ext cx="495300" cy="499745"/>
          </a:xfrm>
          <a:custGeom>
            <a:avLst/>
            <a:gdLst/>
            <a:ahLst/>
            <a:cxnLst/>
            <a:rect l="l" t="t" r="r" b="b"/>
            <a:pathLst>
              <a:path w="495300" h="499745">
                <a:moveTo>
                  <a:pt x="266944" y="0"/>
                </a:moveTo>
                <a:lnTo>
                  <a:pt x="213145" y="5076"/>
                </a:lnTo>
                <a:lnTo>
                  <a:pt x="163038" y="19636"/>
                </a:lnTo>
                <a:lnTo>
                  <a:pt x="117693" y="42675"/>
                </a:lnTo>
                <a:lnTo>
                  <a:pt x="78185" y="73187"/>
                </a:lnTo>
                <a:lnTo>
                  <a:pt x="45590" y="110168"/>
                </a:lnTo>
                <a:lnTo>
                  <a:pt x="20977" y="152610"/>
                </a:lnTo>
                <a:lnTo>
                  <a:pt x="5422" y="199510"/>
                </a:lnTo>
                <a:lnTo>
                  <a:pt x="0" y="249863"/>
                </a:lnTo>
                <a:lnTo>
                  <a:pt x="5422" y="300219"/>
                </a:lnTo>
                <a:lnTo>
                  <a:pt x="20977" y="347118"/>
                </a:lnTo>
                <a:lnTo>
                  <a:pt x="45590" y="389559"/>
                </a:lnTo>
                <a:lnTo>
                  <a:pt x="78185" y="426537"/>
                </a:lnTo>
                <a:lnTo>
                  <a:pt x="117693" y="457045"/>
                </a:lnTo>
                <a:lnTo>
                  <a:pt x="163038" y="480080"/>
                </a:lnTo>
                <a:lnTo>
                  <a:pt x="213145" y="494638"/>
                </a:lnTo>
                <a:lnTo>
                  <a:pt x="266944" y="499713"/>
                </a:lnTo>
                <a:lnTo>
                  <a:pt x="323125" y="494170"/>
                </a:lnTo>
                <a:lnTo>
                  <a:pt x="375232" y="478309"/>
                </a:lnTo>
                <a:lnTo>
                  <a:pt x="422026" y="453276"/>
                </a:lnTo>
                <a:lnTo>
                  <a:pt x="462271" y="420221"/>
                </a:lnTo>
                <a:lnTo>
                  <a:pt x="494729" y="380290"/>
                </a:lnTo>
                <a:lnTo>
                  <a:pt x="462305" y="408517"/>
                </a:lnTo>
                <a:lnTo>
                  <a:pt x="424096" y="429958"/>
                </a:lnTo>
                <a:lnTo>
                  <a:pt x="381218" y="443583"/>
                </a:lnTo>
                <a:lnTo>
                  <a:pt x="334786" y="448354"/>
                </a:lnTo>
                <a:lnTo>
                  <a:pt x="286170" y="443111"/>
                </a:lnTo>
                <a:lnTo>
                  <a:pt x="241541" y="428180"/>
                </a:lnTo>
                <a:lnTo>
                  <a:pt x="202171" y="404750"/>
                </a:lnTo>
                <a:lnTo>
                  <a:pt x="169334" y="374012"/>
                </a:lnTo>
                <a:lnTo>
                  <a:pt x="144302" y="337158"/>
                </a:lnTo>
                <a:lnTo>
                  <a:pt x="128350" y="295377"/>
                </a:lnTo>
                <a:lnTo>
                  <a:pt x="122749" y="249863"/>
                </a:lnTo>
                <a:lnTo>
                  <a:pt x="128350" y="204358"/>
                </a:lnTo>
                <a:lnTo>
                  <a:pt x="144302" y="162585"/>
                </a:lnTo>
                <a:lnTo>
                  <a:pt x="169334" y="125736"/>
                </a:lnTo>
                <a:lnTo>
                  <a:pt x="202171" y="95001"/>
                </a:lnTo>
                <a:lnTo>
                  <a:pt x="241541" y="71572"/>
                </a:lnTo>
                <a:lnTo>
                  <a:pt x="286170" y="56640"/>
                </a:lnTo>
                <a:lnTo>
                  <a:pt x="334786" y="51399"/>
                </a:lnTo>
                <a:lnTo>
                  <a:pt x="381150" y="56154"/>
                </a:lnTo>
                <a:lnTo>
                  <a:pt x="423973" y="69736"/>
                </a:lnTo>
                <a:lnTo>
                  <a:pt x="462143" y="91125"/>
                </a:lnTo>
                <a:lnTo>
                  <a:pt x="494546" y="119291"/>
                </a:lnTo>
                <a:lnTo>
                  <a:pt x="462084" y="79404"/>
                </a:lnTo>
                <a:lnTo>
                  <a:pt x="421869" y="46385"/>
                </a:lnTo>
                <a:lnTo>
                  <a:pt x="375124" y="21379"/>
                </a:lnTo>
                <a:lnTo>
                  <a:pt x="323075" y="5535"/>
                </a:lnTo>
                <a:lnTo>
                  <a:pt x="2669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959637" y="220243"/>
            <a:ext cx="481330" cy="504190"/>
          </a:xfrm>
          <a:custGeom>
            <a:avLst/>
            <a:gdLst/>
            <a:ahLst/>
            <a:cxnLst/>
            <a:rect l="l" t="t" r="r" b="b"/>
            <a:pathLst>
              <a:path w="481330" h="504190">
                <a:moveTo>
                  <a:pt x="21856" y="399415"/>
                </a:moveTo>
                <a:lnTo>
                  <a:pt x="13525" y="399415"/>
                </a:lnTo>
                <a:lnTo>
                  <a:pt x="10947" y="391985"/>
                </a:lnTo>
                <a:lnTo>
                  <a:pt x="8331" y="399415"/>
                </a:lnTo>
                <a:lnTo>
                  <a:pt x="0" y="399415"/>
                </a:lnTo>
                <a:lnTo>
                  <a:pt x="6756" y="404037"/>
                </a:lnTo>
                <a:lnTo>
                  <a:pt x="4178" y="411454"/>
                </a:lnTo>
                <a:lnTo>
                  <a:pt x="10947" y="406869"/>
                </a:lnTo>
                <a:lnTo>
                  <a:pt x="17703" y="411454"/>
                </a:lnTo>
                <a:lnTo>
                  <a:pt x="15100" y="404037"/>
                </a:lnTo>
                <a:lnTo>
                  <a:pt x="21856" y="399415"/>
                </a:lnTo>
                <a:close/>
              </a:path>
              <a:path w="481330" h="504190">
                <a:moveTo>
                  <a:pt x="21856" y="104432"/>
                </a:moveTo>
                <a:lnTo>
                  <a:pt x="13525" y="104432"/>
                </a:lnTo>
                <a:lnTo>
                  <a:pt x="10947" y="96989"/>
                </a:lnTo>
                <a:lnTo>
                  <a:pt x="8331" y="104432"/>
                </a:lnTo>
                <a:lnTo>
                  <a:pt x="0" y="104432"/>
                </a:lnTo>
                <a:lnTo>
                  <a:pt x="6756" y="109029"/>
                </a:lnTo>
                <a:lnTo>
                  <a:pt x="4178" y="116471"/>
                </a:lnTo>
                <a:lnTo>
                  <a:pt x="10947" y="111861"/>
                </a:lnTo>
                <a:lnTo>
                  <a:pt x="17703" y="116471"/>
                </a:lnTo>
                <a:lnTo>
                  <a:pt x="15100" y="109029"/>
                </a:lnTo>
                <a:lnTo>
                  <a:pt x="21856" y="104432"/>
                </a:lnTo>
                <a:close/>
              </a:path>
              <a:path w="481330" h="504190">
                <a:moveTo>
                  <a:pt x="72466" y="432689"/>
                </a:moveTo>
                <a:lnTo>
                  <a:pt x="59232" y="432689"/>
                </a:lnTo>
                <a:lnTo>
                  <a:pt x="55130" y="420878"/>
                </a:lnTo>
                <a:lnTo>
                  <a:pt x="51092" y="432689"/>
                </a:lnTo>
                <a:lnTo>
                  <a:pt x="37833" y="432689"/>
                </a:lnTo>
                <a:lnTo>
                  <a:pt x="48526" y="439966"/>
                </a:lnTo>
                <a:lnTo>
                  <a:pt x="44462" y="451739"/>
                </a:lnTo>
                <a:lnTo>
                  <a:pt x="55130" y="444500"/>
                </a:lnTo>
                <a:lnTo>
                  <a:pt x="65874" y="451739"/>
                </a:lnTo>
                <a:lnTo>
                  <a:pt x="61772" y="439966"/>
                </a:lnTo>
                <a:lnTo>
                  <a:pt x="72466" y="432689"/>
                </a:lnTo>
                <a:close/>
              </a:path>
              <a:path w="481330" h="504190">
                <a:moveTo>
                  <a:pt x="72466" y="66713"/>
                </a:moveTo>
                <a:lnTo>
                  <a:pt x="59232" y="66713"/>
                </a:lnTo>
                <a:lnTo>
                  <a:pt x="55130" y="54914"/>
                </a:lnTo>
                <a:lnTo>
                  <a:pt x="51092" y="66713"/>
                </a:lnTo>
                <a:lnTo>
                  <a:pt x="37833" y="66713"/>
                </a:lnTo>
                <a:lnTo>
                  <a:pt x="48526" y="73977"/>
                </a:lnTo>
                <a:lnTo>
                  <a:pt x="44462" y="85763"/>
                </a:lnTo>
                <a:lnTo>
                  <a:pt x="55130" y="78486"/>
                </a:lnTo>
                <a:lnTo>
                  <a:pt x="65874" y="85763"/>
                </a:lnTo>
                <a:lnTo>
                  <a:pt x="61772" y="73977"/>
                </a:lnTo>
                <a:lnTo>
                  <a:pt x="72466" y="66713"/>
                </a:lnTo>
                <a:close/>
              </a:path>
              <a:path w="481330" h="504190">
                <a:moveTo>
                  <a:pt x="150545" y="459676"/>
                </a:moveTo>
                <a:lnTo>
                  <a:pt x="130429" y="459676"/>
                </a:lnTo>
                <a:lnTo>
                  <a:pt x="124206" y="441744"/>
                </a:lnTo>
                <a:lnTo>
                  <a:pt x="117983" y="459676"/>
                </a:lnTo>
                <a:lnTo>
                  <a:pt x="97815" y="459676"/>
                </a:lnTo>
                <a:lnTo>
                  <a:pt x="114134" y="470763"/>
                </a:lnTo>
                <a:lnTo>
                  <a:pt x="107899" y="488696"/>
                </a:lnTo>
                <a:lnTo>
                  <a:pt x="124206" y="477621"/>
                </a:lnTo>
                <a:lnTo>
                  <a:pt x="140487" y="488696"/>
                </a:lnTo>
                <a:lnTo>
                  <a:pt x="134264" y="470763"/>
                </a:lnTo>
                <a:lnTo>
                  <a:pt x="150545" y="459676"/>
                </a:lnTo>
                <a:close/>
              </a:path>
              <a:path w="481330" h="504190">
                <a:moveTo>
                  <a:pt x="150545" y="34378"/>
                </a:moveTo>
                <a:lnTo>
                  <a:pt x="130429" y="34378"/>
                </a:lnTo>
                <a:lnTo>
                  <a:pt x="124206" y="16433"/>
                </a:lnTo>
                <a:lnTo>
                  <a:pt x="117983" y="34378"/>
                </a:lnTo>
                <a:lnTo>
                  <a:pt x="97815" y="34378"/>
                </a:lnTo>
                <a:lnTo>
                  <a:pt x="114134" y="45466"/>
                </a:lnTo>
                <a:lnTo>
                  <a:pt x="107899" y="63398"/>
                </a:lnTo>
                <a:lnTo>
                  <a:pt x="124206" y="52324"/>
                </a:lnTo>
                <a:lnTo>
                  <a:pt x="140487" y="63398"/>
                </a:lnTo>
                <a:lnTo>
                  <a:pt x="134264" y="45466"/>
                </a:lnTo>
                <a:lnTo>
                  <a:pt x="150545" y="34378"/>
                </a:lnTo>
                <a:close/>
              </a:path>
              <a:path w="481330" h="504190">
                <a:moveTo>
                  <a:pt x="267538" y="456006"/>
                </a:moveTo>
                <a:lnTo>
                  <a:pt x="234162" y="456006"/>
                </a:lnTo>
                <a:lnTo>
                  <a:pt x="223862" y="426339"/>
                </a:lnTo>
                <a:lnTo>
                  <a:pt x="213537" y="456006"/>
                </a:lnTo>
                <a:lnTo>
                  <a:pt x="180213" y="456006"/>
                </a:lnTo>
                <a:lnTo>
                  <a:pt x="207200" y="474345"/>
                </a:lnTo>
                <a:lnTo>
                  <a:pt x="196875" y="504063"/>
                </a:lnTo>
                <a:lnTo>
                  <a:pt x="223862" y="485686"/>
                </a:lnTo>
                <a:lnTo>
                  <a:pt x="250850" y="504063"/>
                </a:lnTo>
                <a:lnTo>
                  <a:pt x="240525" y="474345"/>
                </a:lnTo>
                <a:lnTo>
                  <a:pt x="267538" y="456006"/>
                </a:lnTo>
                <a:close/>
              </a:path>
              <a:path w="481330" h="504190">
                <a:moveTo>
                  <a:pt x="267538" y="29692"/>
                </a:moveTo>
                <a:lnTo>
                  <a:pt x="234162" y="29692"/>
                </a:lnTo>
                <a:lnTo>
                  <a:pt x="223862" y="0"/>
                </a:lnTo>
                <a:lnTo>
                  <a:pt x="213537" y="29692"/>
                </a:lnTo>
                <a:lnTo>
                  <a:pt x="180213" y="29692"/>
                </a:lnTo>
                <a:lnTo>
                  <a:pt x="207200" y="48044"/>
                </a:lnTo>
                <a:lnTo>
                  <a:pt x="196875" y="77749"/>
                </a:lnTo>
                <a:lnTo>
                  <a:pt x="223862" y="59385"/>
                </a:lnTo>
                <a:lnTo>
                  <a:pt x="250850" y="77749"/>
                </a:lnTo>
                <a:lnTo>
                  <a:pt x="240525" y="48044"/>
                </a:lnTo>
                <a:lnTo>
                  <a:pt x="267538" y="29692"/>
                </a:lnTo>
                <a:close/>
              </a:path>
              <a:path w="481330" h="504190">
                <a:moveTo>
                  <a:pt x="389521" y="405993"/>
                </a:moveTo>
                <a:lnTo>
                  <a:pt x="347103" y="405993"/>
                </a:lnTo>
                <a:lnTo>
                  <a:pt x="333971" y="368236"/>
                </a:lnTo>
                <a:lnTo>
                  <a:pt x="320865" y="405993"/>
                </a:lnTo>
                <a:lnTo>
                  <a:pt x="278409" y="405993"/>
                </a:lnTo>
                <a:lnTo>
                  <a:pt x="312750" y="429374"/>
                </a:lnTo>
                <a:lnTo>
                  <a:pt x="299656" y="467144"/>
                </a:lnTo>
                <a:lnTo>
                  <a:pt x="333971" y="443814"/>
                </a:lnTo>
                <a:lnTo>
                  <a:pt x="368325" y="467144"/>
                </a:lnTo>
                <a:lnTo>
                  <a:pt x="355193" y="429374"/>
                </a:lnTo>
                <a:lnTo>
                  <a:pt x="389521" y="405993"/>
                </a:lnTo>
                <a:close/>
              </a:path>
              <a:path w="481330" h="504190">
                <a:moveTo>
                  <a:pt x="389521" y="62166"/>
                </a:moveTo>
                <a:lnTo>
                  <a:pt x="347103" y="62166"/>
                </a:lnTo>
                <a:lnTo>
                  <a:pt x="333971" y="24371"/>
                </a:lnTo>
                <a:lnTo>
                  <a:pt x="320865" y="62166"/>
                </a:lnTo>
                <a:lnTo>
                  <a:pt x="278409" y="62166"/>
                </a:lnTo>
                <a:lnTo>
                  <a:pt x="312750" y="85521"/>
                </a:lnTo>
                <a:lnTo>
                  <a:pt x="299656" y="123304"/>
                </a:lnTo>
                <a:lnTo>
                  <a:pt x="333971" y="99961"/>
                </a:lnTo>
                <a:lnTo>
                  <a:pt x="368325" y="123304"/>
                </a:lnTo>
                <a:lnTo>
                  <a:pt x="355193" y="85521"/>
                </a:lnTo>
                <a:lnTo>
                  <a:pt x="389521" y="62166"/>
                </a:lnTo>
                <a:close/>
              </a:path>
              <a:path w="481330" h="504190">
                <a:moveTo>
                  <a:pt x="481164" y="303872"/>
                </a:moveTo>
                <a:lnTo>
                  <a:pt x="431165" y="303872"/>
                </a:lnTo>
                <a:lnTo>
                  <a:pt x="415709" y="259372"/>
                </a:lnTo>
                <a:lnTo>
                  <a:pt x="400215" y="303872"/>
                </a:lnTo>
                <a:lnTo>
                  <a:pt x="350215" y="303872"/>
                </a:lnTo>
                <a:lnTo>
                  <a:pt x="390677" y="331406"/>
                </a:lnTo>
                <a:lnTo>
                  <a:pt x="375221" y="375958"/>
                </a:lnTo>
                <a:lnTo>
                  <a:pt x="415709" y="348437"/>
                </a:lnTo>
                <a:lnTo>
                  <a:pt x="456158" y="375958"/>
                </a:lnTo>
                <a:lnTo>
                  <a:pt x="440702" y="331406"/>
                </a:lnTo>
                <a:lnTo>
                  <a:pt x="481164" y="303872"/>
                </a:lnTo>
                <a:close/>
              </a:path>
              <a:path w="481330" h="504190">
                <a:moveTo>
                  <a:pt x="481164" y="168109"/>
                </a:moveTo>
                <a:lnTo>
                  <a:pt x="431165" y="168109"/>
                </a:lnTo>
                <a:lnTo>
                  <a:pt x="415709" y="123583"/>
                </a:lnTo>
                <a:lnTo>
                  <a:pt x="400215" y="168109"/>
                </a:lnTo>
                <a:lnTo>
                  <a:pt x="350215" y="168109"/>
                </a:lnTo>
                <a:lnTo>
                  <a:pt x="390677" y="195643"/>
                </a:lnTo>
                <a:lnTo>
                  <a:pt x="375221" y="240169"/>
                </a:lnTo>
                <a:lnTo>
                  <a:pt x="415709" y="212648"/>
                </a:lnTo>
                <a:lnTo>
                  <a:pt x="456158" y="240169"/>
                </a:lnTo>
                <a:lnTo>
                  <a:pt x="440702" y="195643"/>
                </a:lnTo>
                <a:lnTo>
                  <a:pt x="481164" y="168109"/>
                </a:lnTo>
                <a:close/>
              </a:path>
            </a:pathLst>
          </a:custGeom>
          <a:solidFill>
            <a:srgbClr val="FDEE0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50415"/>
            <a:ext cx="12192000" cy="952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2475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756705"/>
      </p:ext>
    </p:extLst>
  </p:cSld>
  <p:clrMapOvr>
    <a:masterClrMapping/>
  </p:clrMapOvr>
  <p:transition spd="slow">
    <p:push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449481"/>
      </p:ext>
    </p:extLst>
  </p:cSld>
  <p:clrMapOvr>
    <a:masterClrMapping/>
  </p:clrMapOvr>
  <p:transition spd="slow">
    <p:push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515633"/>
      </p:ext>
    </p:extLst>
  </p:cSld>
  <p:clrMapOvr>
    <a:masterClrMapping/>
  </p:clrMapOvr>
  <p:transition spd="slow">
    <p:push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043603"/>
      </p:ext>
    </p:extLst>
  </p:cSld>
  <p:clrMapOvr>
    <a:masterClrMapping/>
  </p:clrMapOvr>
  <p:transition spd="slow">
    <p:push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381532"/>
      </p:ext>
    </p:extLst>
  </p:cSld>
  <p:clrMapOvr>
    <a:masterClrMapping/>
  </p:clrMapOvr>
  <p:transition spd="slow">
    <p:push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9A43FF2A-099B-4F18-81E3-9E549EFDC536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4.05.2023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2FF48200-D8EE-4988-9FAD-F57B29FA0C2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810001" y="6501492"/>
            <a:ext cx="4572000" cy="2331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tr-TR">
                <a:solidFill>
                  <a:prstClr val="black">
                    <a:tint val="75000"/>
                  </a:prstClr>
                </a:solidFill>
              </a:rPr>
              <a:t>Directorate for EU Affairs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047841"/>
      </p:ext>
    </p:extLst>
  </p:cSld>
  <p:clrMapOvr>
    <a:masterClrMapping/>
  </p:clrMapOvr>
  <p:transition spd="slow">
    <p:push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576378"/>
      </p:ext>
    </p:extLst>
  </p:cSld>
  <p:clrMapOvr>
    <a:masterClrMapping/>
  </p:clrMapOvr>
  <p:transition spd="slow">
    <p:push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939858"/>
      </p:ext>
    </p:extLst>
  </p:cSld>
  <p:clrMapOvr>
    <a:masterClrMapping/>
  </p:clrMapOvr>
  <p:transition spd="slow">
    <p:push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14286" y="139701"/>
            <a:ext cx="9831614" cy="1199336"/>
          </a:xfrm>
          <a:prstGeom prst="rect">
            <a:avLst/>
          </a:prstGeom>
        </p:spPr>
        <p:txBody>
          <a:bodyPr/>
          <a:lstStyle>
            <a:lvl1pPr>
              <a:defRPr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88665" y="1643252"/>
            <a:ext cx="11157236" cy="45337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9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85CF2D3A-739B-46CD-B3F8-C32859A6F606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4.05.2023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2FF48200-D8EE-4988-9FAD-F57B29FA0C2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810001" y="6501492"/>
            <a:ext cx="4572000" cy="2331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tr-TR">
                <a:solidFill>
                  <a:prstClr val="black">
                    <a:tint val="75000"/>
                  </a:prstClr>
                </a:solidFill>
              </a:rPr>
              <a:t>Directorate for EU Affairs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255753"/>
      </p:ext>
    </p:extLst>
  </p:cSld>
  <p:clrMapOvr>
    <a:masterClrMapping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286993"/>
      </p:ext>
    </p:extLst>
  </p:cSld>
  <p:clrMapOvr>
    <a:masterClrMapping/>
  </p:clrMapOvr>
  <p:transition spd="slow">
    <p:push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9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DEAA847F-C565-4D66-AE66-34AC977473B1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4.05.2023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2FF48200-D8EE-4988-9FAD-F57B29FA0C2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810001" y="6501492"/>
            <a:ext cx="4572000" cy="2331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tr-TR">
                <a:solidFill>
                  <a:prstClr val="black">
                    <a:tint val="75000"/>
                  </a:prstClr>
                </a:solidFill>
              </a:rPr>
              <a:t>Directorate for EU Affairs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38328"/>
      </p:ext>
    </p:extLst>
  </p:cSld>
  <p:clrMapOvr>
    <a:masterClrMapping/>
  </p:clrMapOvr>
  <p:transition spd="slow">
    <p:push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AAE2B-CDFD-FC47-B018-309F32094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81131-E1C1-DA48-8D1C-04CB8D8E0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3CF41-D852-824F-A8F4-FD6B80EF78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EF8CF2-2485-9242-9909-BDBA7EE60A6A}" type="slidenum">
              <a:rPr lang="en-TR" altLang="en-TR"/>
              <a:pPr/>
              <a:t>‹#›</a:t>
            </a:fld>
            <a:endParaRPr lang="en-TR" altLang="en-TR"/>
          </a:p>
        </p:txBody>
      </p:sp>
    </p:spTree>
    <p:extLst>
      <p:ext uri="{BB962C8B-B14F-4D97-AF65-F5344CB8AC3E}">
        <p14:creationId xmlns:p14="http://schemas.microsoft.com/office/powerpoint/2010/main" val="664326007"/>
      </p:ext>
    </p:extLst>
  </p:cSld>
  <p:clrMapOvr>
    <a:masterClrMapping/>
  </p:clrMapOvr>
  <p:transition spd="slow">
    <p:push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172080"/>
      </p:ext>
    </p:extLst>
  </p:cSld>
  <p:clrMapOvr>
    <a:masterClrMapping/>
  </p:clrMapOvr>
  <p:transition spd="slow">
    <p:push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052322"/>
      </p:ext>
    </p:extLst>
  </p:cSld>
  <p:clrMapOvr>
    <a:masterClrMapping/>
  </p:clrMapOvr>
  <p:transition spd="slow">
    <p:push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79542"/>
      </p:ext>
    </p:extLst>
  </p:cSld>
  <p:clrMapOvr>
    <a:masterClrMapping/>
  </p:clrMapOvr>
  <p:transition spd="slow">
    <p:push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491231"/>
      </p:ext>
    </p:extLst>
  </p:cSld>
  <p:clrMapOvr>
    <a:masterClrMapping/>
  </p:clrMapOvr>
  <p:transition spd="slow">
    <p:push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21466"/>
      </p:ext>
    </p:extLst>
  </p:cSld>
  <p:clrMapOvr>
    <a:masterClrMapping/>
  </p:clrMapOvr>
  <p:transition spd="slow">
    <p:push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116438"/>
      </p:ext>
    </p:extLst>
  </p:cSld>
  <p:clrMapOvr>
    <a:masterClrMapping/>
  </p:clrMapOvr>
  <p:transition spd="slow">
    <p:push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366464"/>
      </p:ext>
    </p:extLst>
  </p:cSld>
  <p:clrMapOvr>
    <a:masterClrMapping/>
  </p:clrMapOvr>
  <p:transition spd="slow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9A43FF2A-099B-4F18-81E3-9E549EFDC536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4.05.2023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2FF48200-D8EE-4988-9FAD-F57B29FA0C2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810001" y="6501492"/>
            <a:ext cx="4572000" cy="2331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tr-TR">
                <a:solidFill>
                  <a:prstClr val="black">
                    <a:tint val="75000"/>
                  </a:prstClr>
                </a:solidFill>
              </a:rPr>
              <a:t>Directorate for EU Affairs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426454"/>
      </p:ext>
    </p:extLst>
  </p:cSld>
  <p:clrMapOvr>
    <a:masterClrMapping/>
  </p:clrMapOvr>
  <p:transition spd="slow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564032"/>
      </p:ext>
    </p:extLst>
  </p:cSld>
  <p:clrMapOvr>
    <a:masterClrMapping/>
  </p:clrMapOvr>
  <p:transition spd="slow">
    <p:push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391641"/>
      </p:ext>
    </p:extLst>
  </p:cSld>
  <p:clrMapOvr>
    <a:masterClrMapping/>
  </p:clrMapOvr>
  <p:transition spd="slow">
    <p:push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044978"/>
      </p:ext>
    </p:extLst>
  </p:cSld>
  <p:clrMapOvr>
    <a:masterClrMapping/>
  </p:clrMapOvr>
  <p:transition spd="slow">
    <p:push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14286" y="139701"/>
            <a:ext cx="9831614" cy="1199336"/>
          </a:xfrm>
          <a:prstGeom prst="rect">
            <a:avLst/>
          </a:prstGeom>
        </p:spPr>
        <p:txBody>
          <a:bodyPr/>
          <a:lstStyle>
            <a:lvl1pPr>
              <a:defRPr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88665" y="1643252"/>
            <a:ext cx="11157236" cy="45337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9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85CF2D3A-739B-46CD-B3F8-C32859A6F606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4.05.2023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2FF48200-D8EE-4988-9FAD-F57B29FA0C2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810001" y="6501492"/>
            <a:ext cx="4572000" cy="2331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tr-TR">
                <a:solidFill>
                  <a:prstClr val="black">
                    <a:tint val="75000"/>
                  </a:prstClr>
                </a:solidFill>
              </a:rPr>
              <a:t>Directorate for EU Affairs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46377"/>
      </p:ext>
    </p:extLst>
  </p:cSld>
  <p:clrMapOvr>
    <a:masterClrMapping/>
  </p:clrMapOvr>
  <p:transition spd="slow">
    <p:push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9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DEAA847F-C565-4D66-AE66-34AC977473B1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4.05.2023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2FF48200-D8EE-4988-9FAD-F57B29FA0C2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810001" y="6501492"/>
            <a:ext cx="4572000" cy="2331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tr-TR">
                <a:solidFill>
                  <a:prstClr val="black">
                    <a:tint val="75000"/>
                  </a:prstClr>
                </a:solidFill>
              </a:rPr>
              <a:t>Directorate for EU Affairs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57085"/>
      </p:ext>
    </p:extLst>
  </p:cSld>
  <p:clrMapOvr>
    <a:masterClrMapping/>
  </p:clrMapOvr>
  <p:transition spd="slow">
    <p:push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100912"/>
      </p:ext>
    </p:extLst>
  </p:cSld>
  <p:clrMapOvr>
    <a:masterClrMapping/>
  </p:clrMapOvr>
  <p:transition spd="slow">
    <p:push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AAE2B-CDFD-FC47-B018-309F32094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81131-E1C1-DA48-8D1C-04CB8D8E0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3CF41-D852-824F-A8F4-FD6B80EF78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EF8CF2-2485-9242-9909-BDBA7EE60A6A}" type="slidenum">
              <a:rPr lang="x-none" altLang="x-none">
                <a:solidFill>
                  <a:prstClr val="black"/>
                </a:solidFill>
              </a:rPr>
              <a:pPr/>
              <a:t>‹#›</a:t>
            </a:fld>
            <a:endParaRPr lang="x-none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12305"/>
      </p:ext>
    </p:extLst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9A43FF2A-099B-4F18-81E3-9E549EFDC536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4.05.2023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2FF48200-D8EE-4988-9FAD-F57B29FA0C2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810001" y="6501492"/>
            <a:ext cx="4572000" cy="2331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tr-TR">
                <a:solidFill>
                  <a:prstClr val="black">
                    <a:tint val="75000"/>
                  </a:prstClr>
                </a:solidFill>
              </a:rPr>
              <a:t>Directorate for EU Affairs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96388"/>
      </p:ext>
    </p:extLst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092052"/>
      </p:ext>
    </p:extLst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042261"/>
      </p:ext>
    </p:extLst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14286" y="139701"/>
            <a:ext cx="9831614" cy="1199336"/>
          </a:xfrm>
          <a:prstGeom prst="rect">
            <a:avLst/>
          </a:prstGeom>
        </p:spPr>
        <p:txBody>
          <a:bodyPr/>
          <a:lstStyle>
            <a:lvl1pPr>
              <a:defRPr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88665" y="1643252"/>
            <a:ext cx="11157236" cy="45337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9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85CF2D3A-739B-46CD-B3F8-C32859A6F606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4.05.2023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1" y="6501492"/>
            <a:ext cx="2743200" cy="233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fld id="{2FF48200-D8EE-4988-9FAD-F57B29FA0C2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810001" y="6501492"/>
            <a:ext cx="4572000" cy="2331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tr-TR">
                <a:solidFill>
                  <a:prstClr val="black">
                    <a:tint val="75000"/>
                  </a:prstClr>
                </a:solidFill>
              </a:rPr>
              <a:t>Directorate for EU Affairs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75811"/>
      </p:ext>
    </p:extLst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B19A81-0DE7-E24C-93EE-AD33D8C9F08F}"/>
              </a:ext>
            </a:extLst>
          </p:cNvPr>
          <p:cNvSpPr/>
          <p:nvPr userDrawn="1"/>
        </p:nvSpPr>
        <p:spPr>
          <a:xfrm>
            <a:off x="10335568" y="6200939"/>
            <a:ext cx="1589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www.ab.gov.tr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1AA108-1246-0648-ABFE-9A5BDF1BE83E}"/>
              </a:ext>
            </a:extLst>
          </p:cNvPr>
          <p:cNvSpPr/>
          <p:nvPr userDrawn="1"/>
        </p:nvSpPr>
        <p:spPr>
          <a:xfrm>
            <a:off x="4397015" y="6200939"/>
            <a:ext cx="2580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Directorate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for</a:t>
            </a:r>
            <a:r>
              <a:rPr lang="tr-TR" b="1" dirty="0">
                <a:solidFill>
                  <a:schemeClr val="bg1"/>
                </a:solidFill>
              </a:rPr>
              <a:t> EU </a:t>
            </a:r>
            <a:r>
              <a:rPr lang="tr-TR" b="1" dirty="0" err="1">
                <a:solidFill>
                  <a:schemeClr val="bg1"/>
                </a:solidFill>
              </a:rPr>
              <a:t>Affairs</a:t>
            </a:r>
            <a:endParaRPr lang="tr-TR" b="1" dirty="0">
              <a:solidFill>
                <a:schemeClr val="bg1"/>
              </a:solidFill>
            </a:endParaRPr>
          </a:p>
        </p:txBody>
      </p:sp>
      <p:pic>
        <p:nvPicPr>
          <p:cNvPr id="18" name="Resim 31">
            <a:extLst>
              <a:ext uri="{FF2B5EF4-FFF2-40B4-BE49-F238E27FC236}">
                <a16:creationId xmlns:a16="http://schemas.microsoft.com/office/drawing/2014/main" id="{5E50CF16-09E7-434E-A417-4C36CC4746A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6190911"/>
            <a:ext cx="1496101" cy="379360"/>
          </a:xfrm>
          <a:prstGeom prst="rect">
            <a:avLst/>
          </a:prstGeom>
        </p:spPr>
      </p:pic>
      <p:sp>
        <p:nvSpPr>
          <p:cNvPr id="19" name="AutoShape 2">
            <a:extLst>
              <a:ext uri="{FF2B5EF4-FFF2-40B4-BE49-F238E27FC236}">
                <a16:creationId xmlns:a16="http://schemas.microsoft.com/office/drawing/2014/main" id="{B749F334-39CC-6F43-A97F-E87B698B25C8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041B3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endParaRPr lang="x-none" altLang="x-none" sz="3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297B565-F932-FE45-AFA7-F1D44DE18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r="2055" b="20345"/>
          <a:stretch/>
        </p:blipFill>
        <p:spPr>
          <a:xfrm>
            <a:off x="0" y="6467712"/>
            <a:ext cx="12190816" cy="403003"/>
          </a:xfrm>
          <a:prstGeom prst="rect">
            <a:avLst/>
          </a:prstGeom>
        </p:spPr>
      </p:pic>
      <p:pic>
        <p:nvPicPr>
          <p:cNvPr id="21" name="Resim 31">
            <a:extLst>
              <a:ext uri="{FF2B5EF4-FFF2-40B4-BE49-F238E27FC236}">
                <a16:creationId xmlns:a16="http://schemas.microsoft.com/office/drawing/2014/main" id="{257E572E-6D66-6D48-A955-C5839CB18E8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2" y="6409144"/>
            <a:ext cx="2199373" cy="580396"/>
          </a:xfrm>
          <a:prstGeom prst="rect">
            <a:avLst/>
          </a:prstGeom>
        </p:spPr>
      </p:pic>
      <p:sp>
        <p:nvSpPr>
          <p:cNvPr id="22" name="Metin kutusu 30">
            <a:extLst>
              <a:ext uri="{FF2B5EF4-FFF2-40B4-BE49-F238E27FC236}">
                <a16:creationId xmlns:a16="http://schemas.microsoft.com/office/drawing/2014/main" id="{A23B8568-6D48-E942-9298-C095929A0A15}"/>
              </a:ext>
            </a:extLst>
          </p:cNvPr>
          <p:cNvSpPr txBox="1"/>
          <p:nvPr userDrawn="1"/>
        </p:nvSpPr>
        <p:spPr>
          <a:xfrm>
            <a:off x="10579683" y="6509057"/>
            <a:ext cx="1825958" cy="320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www.ab.gov.tr</a:t>
            </a:r>
            <a:endParaRPr lang="tr-TR" sz="14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33" name="object 3">
            <a:extLst>
              <a:ext uri="{FF2B5EF4-FFF2-40B4-BE49-F238E27FC236}">
                <a16:creationId xmlns:a16="http://schemas.microsoft.com/office/drawing/2014/main" id="{FA8681B4-70F8-6F42-B282-F3980A352D61}"/>
              </a:ext>
            </a:extLst>
          </p:cNvPr>
          <p:cNvGrpSpPr/>
          <p:nvPr userDrawn="1"/>
        </p:nvGrpSpPr>
        <p:grpSpPr>
          <a:xfrm>
            <a:off x="92652" y="96786"/>
            <a:ext cx="1470761" cy="756844"/>
            <a:chOff x="255181" y="484378"/>
            <a:chExt cx="1328420" cy="730250"/>
          </a:xfrm>
        </p:grpSpPr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8F4E108F-EDE2-0B49-A8F7-C2AF4162FCC5}"/>
                </a:ext>
              </a:extLst>
            </p:cNvPr>
            <p:cNvSpPr/>
            <p:nvPr/>
          </p:nvSpPr>
          <p:spPr>
            <a:xfrm>
              <a:off x="255181" y="484378"/>
              <a:ext cx="1328191" cy="72976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63"/>
            </a:p>
          </p:txBody>
        </p:sp>
        <p:sp>
          <p:nvSpPr>
            <p:cNvPr id="35" name="object 5">
              <a:extLst>
                <a:ext uri="{FF2B5EF4-FFF2-40B4-BE49-F238E27FC236}">
                  <a16:creationId xmlns:a16="http://schemas.microsoft.com/office/drawing/2014/main" id="{7DFFC0E2-6838-1342-9E23-3222B94B39FF}"/>
                </a:ext>
              </a:extLst>
            </p:cNvPr>
            <p:cNvSpPr/>
            <p:nvPr/>
          </p:nvSpPr>
          <p:spPr>
            <a:xfrm>
              <a:off x="794009" y="735087"/>
              <a:ext cx="221513" cy="2329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63"/>
            </a:p>
          </p:txBody>
        </p:sp>
        <p:sp>
          <p:nvSpPr>
            <p:cNvPr id="36" name="object 6">
              <a:extLst>
                <a:ext uri="{FF2B5EF4-FFF2-40B4-BE49-F238E27FC236}">
                  <a16:creationId xmlns:a16="http://schemas.microsoft.com/office/drawing/2014/main" id="{73CB2017-4E5A-FC4E-A81F-D8A7EB8D684B}"/>
                </a:ext>
              </a:extLst>
            </p:cNvPr>
            <p:cNvSpPr/>
            <p:nvPr/>
          </p:nvSpPr>
          <p:spPr>
            <a:xfrm>
              <a:off x="358395" y="608170"/>
              <a:ext cx="447040" cy="482600"/>
            </a:xfrm>
            <a:custGeom>
              <a:avLst/>
              <a:gdLst/>
              <a:ahLst/>
              <a:cxnLst/>
              <a:rect l="l" t="t" r="r" b="b"/>
              <a:pathLst>
                <a:path w="447040" h="482600">
                  <a:moveTo>
                    <a:pt x="241109" y="0"/>
                  </a:moveTo>
                  <a:lnTo>
                    <a:pt x="192517" y="4898"/>
                  </a:lnTo>
                  <a:lnTo>
                    <a:pt x="147259" y="18947"/>
                  </a:lnTo>
                  <a:lnTo>
                    <a:pt x="106303" y="41176"/>
                  </a:lnTo>
                  <a:lnTo>
                    <a:pt x="70619" y="70616"/>
                  </a:lnTo>
                  <a:lnTo>
                    <a:pt x="41178" y="106297"/>
                  </a:lnTo>
                  <a:lnTo>
                    <a:pt x="18947" y="147248"/>
                  </a:lnTo>
                  <a:lnTo>
                    <a:pt x="4898" y="192500"/>
                  </a:lnTo>
                  <a:lnTo>
                    <a:pt x="0" y="241084"/>
                  </a:lnTo>
                  <a:lnTo>
                    <a:pt x="4898" y="289670"/>
                  </a:lnTo>
                  <a:lnTo>
                    <a:pt x="18947" y="334922"/>
                  </a:lnTo>
                  <a:lnTo>
                    <a:pt x="41178" y="375872"/>
                  </a:lnTo>
                  <a:lnTo>
                    <a:pt x="70619" y="411549"/>
                  </a:lnTo>
                  <a:lnTo>
                    <a:pt x="106303" y="440986"/>
                  </a:lnTo>
                  <a:lnTo>
                    <a:pt x="147259" y="463211"/>
                  </a:lnTo>
                  <a:lnTo>
                    <a:pt x="192517" y="477258"/>
                  </a:lnTo>
                  <a:lnTo>
                    <a:pt x="241109" y="482155"/>
                  </a:lnTo>
                  <a:lnTo>
                    <a:pt x="291853" y="476807"/>
                  </a:lnTo>
                  <a:lnTo>
                    <a:pt x="338917" y="461503"/>
                  </a:lnTo>
                  <a:lnTo>
                    <a:pt x="381182" y="437350"/>
                  </a:lnTo>
                  <a:lnTo>
                    <a:pt x="417532" y="405456"/>
                  </a:lnTo>
                  <a:lnTo>
                    <a:pt x="446849" y="366928"/>
                  </a:lnTo>
                  <a:lnTo>
                    <a:pt x="417563" y="394163"/>
                  </a:lnTo>
                  <a:lnTo>
                    <a:pt x="383052" y="414851"/>
                  </a:lnTo>
                  <a:lnTo>
                    <a:pt x="344324" y="427996"/>
                  </a:lnTo>
                  <a:lnTo>
                    <a:pt x="302386" y="432600"/>
                  </a:lnTo>
                  <a:lnTo>
                    <a:pt x="258475" y="427542"/>
                  </a:lnTo>
                  <a:lnTo>
                    <a:pt x="218165" y="413135"/>
                  </a:lnTo>
                  <a:lnTo>
                    <a:pt x="182605" y="390528"/>
                  </a:lnTo>
                  <a:lnTo>
                    <a:pt x="152946" y="360870"/>
                  </a:lnTo>
                  <a:lnTo>
                    <a:pt x="130337" y="325311"/>
                  </a:lnTo>
                  <a:lnTo>
                    <a:pt x="115929" y="284999"/>
                  </a:lnTo>
                  <a:lnTo>
                    <a:pt x="110870" y="241084"/>
                  </a:lnTo>
                  <a:lnTo>
                    <a:pt x="115929" y="197178"/>
                  </a:lnTo>
                  <a:lnTo>
                    <a:pt x="130337" y="156873"/>
                  </a:lnTo>
                  <a:lnTo>
                    <a:pt x="152946" y="121318"/>
                  </a:lnTo>
                  <a:lnTo>
                    <a:pt x="182605" y="91663"/>
                  </a:lnTo>
                  <a:lnTo>
                    <a:pt x="218165" y="69057"/>
                  </a:lnTo>
                  <a:lnTo>
                    <a:pt x="258475" y="54651"/>
                  </a:lnTo>
                  <a:lnTo>
                    <a:pt x="302386" y="49593"/>
                  </a:lnTo>
                  <a:lnTo>
                    <a:pt x="344262" y="54181"/>
                  </a:lnTo>
                  <a:lnTo>
                    <a:pt x="382941" y="67287"/>
                  </a:lnTo>
                  <a:lnTo>
                    <a:pt x="417417" y="87923"/>
                  </a:lnTo>
                  <a:lnTo>
                    <a:pt x="446684" y="115100"/>
                  </a:lnTo>
                  <a:lnTo>
                    <a:pt x="417363" y="76614"/>
                  </a:lnTo>
                  <a:lnTo>
                    <a:pt x="381041" y="44755"/>
                  </a:lnTo>
                  <a:lnTo>
                    <a:pt x="338820" y="20628"/>
                  </a:lnTo>
                  <a:lnTo>
                    <a:pt x="291808" y="5341"/>
                  </a:lnTo>
                  <a:lnTo>
                    <a:pt x="2411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63"/>
            </a:p>
          </p:txBody>
        </p:sp>
        <p:sp>
          <p:nvSpPr>
            <p:cNvPr id="37" name="object 7">
              <a:extLst>
                <a:ext uri="{FF2B5EF4-FFF2-40B4-BE49-F238E27FC236}">
                  <a16:creationId xmlns:a16="http://schemas.microsoft.com/office/drawing/2014/main" id="{619815F6-2D68-494C-B87F-B58E315C071E}"/>
                </a:ext>
              </a:extLst>
            </p:cNvPr>
            <p:cNvSpPr/>
            <p:nvPr/>
          </p:nvSpPr>
          <p:spPr>
            <a:xfrm>
              <a:off x="1038263" y="603491"/>
              <a:ext cx="434975" cy="486409"/>
            </a:xfrm>
            <a:custGeom>
              <a:avLst/>
              <a:gdLst/>
              <a:ahLst/>
              <a:cxnLst/>
              <a:rect l="l" t="t" r="r" b="b"/>
              <a:pathLst>
                <a:path w="434975" h="486409">
                  <a:moveTo>
                    <a:pt x="19748" y="385381"/>
                  </a:moveTo>
                  <a:lnTo>
                    <a:pt x="12217" y="385381"/>
                  </a:lnTo>
                  <a:lnTo>
                    <a:pt x="9893" y="378218"/>
                  </a:lnTo>
                  <a:lnTo>
                    <a:pt x="7531" y="385381"/>
                  </a:lnTo>
                  <a:lnTo>
                    <a:pt x="0" y="385381"/>
                  </a:lnTo>
                  <a:lnTo>
                    <a:pt x="6108" y="389839"/>
                  </a:lnTo>
                  <a:lnTo>
                    <a:pt x="3771" y="397002"/>
                  </a:lnTo>
                  <a:lnTo>
                    <a:pt x="9893" y="392569"/>
                  </a:lnTo>
                  <a:lnTo>
                    <a:pt x="15989" y="397002"/>
                  </a:lnTo>
                  <a:lnTo>
                    <a:pt x="13639" y="389839"/>
                  </a:lnTo>
                  <a:lnTo>
                    <a:pt x="19748" y="385381"/>
                  </a:lnTo>
                  <a:close/>
                </a:path>
                <a:path w="434975" h="486409">
                  <a:moveTo>
                    <a:pt x="19748" y="100761"/>
                  </a:moveTo>
                  <a:lnTo>
                    <a:pt x="12217" y="100761"/>
                  </a:lnTo>
                  <a:lnTo>
                    <a:pt x="9893" y="93586"/>
                  </a:lnTo>
                  <a:lnTo>
                    <a:pt x="7531" y="100761"/>
                  </a:lnTo>
                  <a:lnTo>
                    <a:pt x="0" y="100761"/>
                  </a:lnTo>
                  <a:lnTo>
                    <a:pt x="6108" y="105194"/>
                  </a:lnTo>
                  <a:lnTo>
                    <a:pt x="3771" y="112382"/>
                  </a:lnTo>
                  <a:lnTo>
                    <a:pt x="9893" y="107937"/>
                  </a:lnTo>
                  <a:lnTo>
                    <a:pt x="15989" y="112382"/>
                  </a:lnTo>
                  <a:lnTo>
                    <a:pt x="13639" y="105194"/>
                  </a:lnTo>
                  <a:lnTo>
                    <a:pt x="19748" y="100761"/>
                  </a:lnTo>
                  <a:close/>
                </a:path>
                <a:path w="434975" h="486409">
                  <a:moveTo>
                    <a:pt x="65455" y="417487"/>
                  </a:moveTo>
                  <a:lnTo>
                    <a:pt x="53505" y="417487"/>
                  </a:lnTo>
                  <a:lnTo>
                    <a:pt x="49796" y="406095"/>
                  </a:lnTo>
                  <a:lnTo>
                    <a:pt x="46151" y="417487"/>
                  </a:lnTo>
                  <a:lnTo>
                    <a:pt x="34175" y="417487"/>
                  </a:lnTo>
                  <a:lnTo>
                    <a:pt x="43827" y="424510"/>
                  </a:lnTo>
                  <a:lnTo>
                    <a:pt x="40157" y="435864"/>
                  </a:lnTo>
                  <a:lnTo>
                    <a:pt x="49796" y="428879"/>
                  </a:lnTo>
                  <a:lnTo>
                    <a:pt x="59499" y="435864"/>
                  </a:lnTo>
                  <a:lnTo>
                    <a:pt x="55791" y="424510"/>
                  </a:lnTo>
                  <a:lnTo>
                    <a:pt x="65455" y="417487"/>
                  </a:lnTo>
                  <a:close/>
                </a:path>
                <a:path w="434975" h="486409">
                  <a:moveTo>
                    <a:pt x="65455" y="64363"/>
                  </a:moveTo>
                  <a:lnTo>
                    <a:pt x="53505" y="64363"/>
                  </a:lnTo>
                  <a:lnTo>
                    <a:pt x="49796" y="52984"/>
                  </a:lnTo>
                  <a:lnTo>
                    <a:pt x="46151" y="64363"/>
                  </a:lnTo>
                  <a:lnTo>
                    <a:pt x="34175" y="64363"/>
                  </a:lnTo>
                  <a:lnTo>
                    <a:pt x="43827" y="71374"/>
                  </a:lnTo>
                  <a:lnTo>
                    <a:pt x="40157" y="82753"/>
                  </a:lnTo>
                  <a:lnTo>
                    <a:pt x="49796" y="75730"/>
                  </a:lnTo>
                  <a:lnTo>
                    <a:pt x="59499" y="82753"/>
                  </a:lnTo>
                  <a:lnTo>
                    <a:pt x="55791" y="71374"/>
                  </a:lnTo>
                  <a:lnTo>
                    <a:pt x="65455" y="64363"/>
                  </a:lnTo>
                  <a:close/>
                </a:path>
                <a:path w="434975" h="486409">
                  <a:moveTo>
                    <a:pt x="135978" y="443522"/>
                  </a:moveTo>
                  <a:lnTo>
                    <a:pt x="117805" y="443522"/>
                  </a:lnTo>
                  <a:lnTo>
                    <a:pt x="112191" y="426224"/>
                  </a:lnTo>
                  <a:lnTo>
                    <a:pt x="106565" y="443522"/>
                  </a:lnTo>
                  <a:lnTo>
                    <a:pt x="88353" y="443522"/>
                  </a:lnTo>
                  <a:lnTo>
                    <a:pt x="103085" y="454228"/>
                  </a:lnTo>
                  <a:lnTo>
                    <a:pt x="97459" y="471525"/>
                  </a:lnTo>
                  <a:lnTo>
                    <a:pt x="112191" y="460844"/>
                  </a:lnTo>
                  <a:lnTo>
                    <a:pt x="126898" y="471525"/>
                  </a:lnTo>
                  <a:lnTo>
                    <a:pt x="121272" y="454228"/>
                  </a:lnTo>
                  <a:lnTo>
                    <a:pt x="135978" y="443522"/>
                  </a:lnTo>
                  <a:close/>
                </a:path>
                <a:path w="434975" h="486409">
                  <a:moveTo>
                    <a:pt x="135978" y="33172"/>
                  </a:moveTo>
                  <a:lnTo>
                    <a:pt x="117805" y="33172"/>
                  </a:lnTo>
                  <a:lnTo>
                    <a:pt x="112191" y="15862"/>
                  </a:lnTo>
                  <a:lnTo>
                    <a:pt x="106565" y="33172"/>
                  </a:lnTo>
                  <a:lnTo>
                    <a:pt x="88353" y="33172"/>
                  </a:lnTo>
                  <a:lnTo>
                    <a:pt x="103085" y="43865"/>
                  </a:lnTo>
                  <a:lnTo>
                    <a:pt x="97459" y="61175"/>
                  </a:lnTo>
                  <a:lnTo>
                    <a:pt x="112191" y="50482"/>
                  </a:lnTo>
                  <a:lnTo>
                    <a:pt x="126898" y="61175"/>
                  </a:lnTo>
                  <a:lnTo>
                    <a:pt x="121272" y="43865"/>
                  </a:lnTo>
                  <a:lnTo>
                    <a:pt x="135978" y="33172"/>
                  </a:lnTo>
                  <a:close/>
                </a:path>
                <a:path w="434975" h="486409">
                  <a:moveTo>
                    <a:pt x="241642" y="439978"/>
                  </a:moveTo>
                  <a:lnTo>
                    <a:pt x="211505" y="439978"/>
                  </a:lnTo>
                  <a:lnTo>
                    <a:pt x="202196" y="411353"/>
                  </a:lnTo>
                  <a:lnTo>
                    <a:pt x="192874" y="439978"/>
                  </a:lnTo>
                  <a:lnTo>
                    <a:pt x="162775" y="439978"/>
                  </a:lnTo>
                  <a:lnTo>
                    <a:pt x="187147" y="457682"/>
                  </a:lnTo>
                  <a:lnTo>
                    <a:pt x="177825" y="486346"/>
                  </a:lnTo>
                  <a:lnTo>
                    <a:pt x="202196" y="468617"/>
                  </a:lnTo>
                  <a:lnTo>
                    <a:pt x="226580" y="486346"/>
                  </a:lnTo>
                  <a:lnTo>
                    <a:pt x="217246" y="457682"/>
                  </a:lnTo>
                  <a:lnTo>
                    <a:pt x="241642" y="439978"/>
                  </a:lnTo>
                  <a:close/>
                </a:path>
                <a:path w="434975" h="486409">
                  <a:moveTo>
                    <a:pt x="241642" y="28651"/>
                  </a:moveTo>
                  <a:lnTo>
                    <a:pt x="211505" y="28651"/>
                  </a:lnTo>
                  <a:lnTo>
                    <a:pt x="202196" y="0"/>
                  </a:lnTo>
                  <a:lnTo>
                    <a:pt x="192874" y="28651"/>
                  </a:lnTo>
                  <a:lnTo>
                    <a:pt x="162775" y="28651"/>
                  </a:lnTo>
                  <a:lnTo>
                    <a:pt x="187147" y="46355"/>
                  </a:lnTo>
                  <a:lnTo>
                    <a:pt x="177825" y="75018"/>
                  </a:lnTo>
                  <a:lnTo>
                    <a:pt x="202196" y="57302"/>
                  </a:lnTo>
                  <a:lnTo>
                    <a:pt x="226580" y="75018"/>
                  </a:lnTo>
                  <a:lnTo>
                    <a:pt x="217246" y="46355"/>
                  </a:lnTo>
                  <a:lnTo>
                    <a:pt x="241642" y="28651"/>
                  </a:lnTo>
                  <a:close/>
                </a:path>
                <a:path w="434975" h="486409">
                  <a:moveTo>
                    <a:pt x="351828" y="391731"/>
                  </a:moveTo>
                  <a:lnTo>
                    <a:pt x="313512" y="391731"/>
                  </a:lnTo>
                  <a:lnTo>
                    <a:pt x="301650" y="355295"/>
                  </a:lnTo>
                  <a:lnTo>
                    <a:pt x="289814" y="391731"/>
                  </a:lnTo>
                  <a:lnTo>
                    <a:pt x="251472" y="391731"/>
                  </a:lnTo>
                  <a:lnTo>
                    <a:pt x="282486" y="414286"/>
                  </a:lnTo>
                  <a:lnTo>
                    <a:pt x="270662" y="450735"/>
                  </a:lnTo>
                  <a:lnTo>
                    <a:pt x="301650" y="428218"/>
                  </a:lnTo>
                  <a:lnTo>
                    <a:pt x="332676" y="450735"/>
                  </a:lnTo>
                  <a:lnTo>
                    <a:pt x="320814" y="414286"/>
                  </a:lnTo>
                  <a:lnTo>
                    <a:pt x="351828" y="391731"/>
                  </a:lnTo>
                  <a:close/>
                </a:path>
                <a:path w="434975" h="486409">
                  <a:moveTo>
                    <a:pt x="351828" y="59982"/>
                  </a:moveTo>
                  <a:lnTo>
                    <a:pt x="313512" y="59982"/>
                  </a:lnTo>
                  <a:lnTo>
                    <a:pt x="301650" y="23520"/>
                  </a:lnTo>
                  <a:lnTo>
                    <a:pt x="289814" y="59982"/>
                  </a:lnTo>
                  <a:lnTo>
                    <a:pt x="251472" y="59982"/>
                  </a:lnTo>
                  <a:lnTo>
                    <a:pt x="282486" y="82511"/>
                  </a:lnTo>
                  <a:lnTo>
                    <a:pt x="270662" y="118973"/>
                  </a:lnTo>
                  <a:lnTo>
                    <a:pt x="301650" y="96456"/>
                  </a:lnTo>
                  <a:lnTo>
                    <a:pt x="332676" y="118973"/>
                  </a:lnTo>
                  <a:lnTo>
                    <a:pt x="320814" y="82511"/>
                  </a:lnTo>
                  <a:lnTo>
                    <a:pt x="351828" y="59982"/>
                  </a:lnTo>
                  <a:close/>
                </a:path>
                <a:path w="434975" h="486409">
                  <a:moveTo>
                    <a:pt x="434594" y="293192"/>
                  </a:moveTo>
                  <a:lnTo>
                    <a:pt x="389432" y="293192"/>
                  </a:lnTo>
                  <a:lnTo>
                    <a:pt x="375475" y="250253"/>
                  </a:lnTo>
                  <a:lnTo>
                    <a:pt x="361480" y="293192"/>
                  </a:lnTo>
                  <a:lnTo>
                    <a:pt x="316318" y="293192"/>
                  </a:lnTo>
                  <a:lnTo>
                    <a:pt x="352869" y="319760"/>
                  </a:lnTo>
                  <a:lnTo>
                    <a:pt x="338912" y="362750"/>
                  </a:lnTo>
                  <a:lnTo>
                    <a:pt x="375475" y="336194"/>
                  </a:lnTo>
                  <a:lnTo>
                    <a:pt x="412013" y="362750"/>
                  </a:lnTo>
                  <a:lnTo>
                    <a:pt x="398056" y="319760"/>
                  </a:lnTo>
                  <a:lnTo>
                    <a:pt x="434594" y="293192"/>
                  </a:lnTo>
                  <a:close/>
                </a:path>
                <a:path w="434975" h="486409">
                  <a:moveTo>
                    <a:pt x="434594" y="162204"/>
                  </a:moveTo>
                  <a:lnTo>
                    <a:pt x="389432" y="162204"/>
                  </a:lnTo>
                  <a:lnTo>
                    <a:pt x="375475" y="119240"/>
                  </a:lnTo>
                  <a:lnTo>
                    <a:pt x="361480" y="162204"/>
                  </a:lnTo>
                  <a:lnTo>
                    <a:pt x="316318" y="162204"/>
                  </a:lnTo>
                  <a:lnTo>
                    <a:pt x="352869" y="188772"/>
                  </a:lnTo>
                  <a:lnTo>
                    <a:pt x="338912" y="231736"/>
                  </a:lnTo>
                  <a:lnTo>
                    <a:pt x="375475" y="205181"/>
                  </a:lnTo>
                  <a:lnTo>
                    <a:pt x="412013" y="231736"/>
                  </a:lnTo>
                  <a:lnTo>
                    <a:pt x="398056" y="188772"/>
                  </a:lnTo>
                  <a:lnTo>
                    <a:pt x="434594" y="162204"/>
                  </a:lnTo>
                  <a:close/>
                </a:path>
              </a:pathLst>
            </a:custGeom>
            <a:solidFill>
              <a:srgbClr val="FDEE0D"/>
            </a:solidFill>
          </p:spPr>
          <p:txBody>
            <a:bodyPr wrap="square" lIns="0" tIns="0" rIns="0" bIns="0" rtlCol="0"/>
            <a:lstStyle/>
            <a:p>
              <a:endParaRPr sz="2263"/>
            </a:p>
          </p:txBody>
        </p:sp>
      </p:grpSp>
      <p:pic>
        <p:nvPicPr>
          <p:cNvPr id="38" name="Picture 9">
            <a:extLst>
              <a:ext uri="{FF2B5EF4-FFF2-40B4-BE49-F238E27FC236}">
                <a16:creationId xmlns:a16="http://schemas.microsoft.com/office/drawing/2014/main" id="{E5A0BFF2-DFA1-1545-9B22-4B2D50A227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950416"/>
            <a:ext cx="12192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Altbilgi Yer Tutucusu 4">
            <a:extLst>
              <a:ext uri="{FF2B5EF4-FFF2-40B4-BE49-F238E27FC236}">
                <a16:creationId xmlns:a16="http://schemas.microsoft.com/office/drawing/2014/main" id="{5DACD0C2-EDEC-D448-83F3-6C4DA9A98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97136" y="6514410"/>
            <a:ext cx="2854271" cy="403003"/>
          </a:xfrm>
          <a:prstGeom prst="rect">
            <a:avLst/>
          </a:prstGeom>
        </p:spPr>
        <p:txBody>
          <a:bodyPr/>
          <a:lstStyle>
            <a:lvl1pPr algn="ctr">
              <a:defRPr sz="1600" b="0"/>
            </a:lvl1pPr>
          </a:lstStyle>
          <a:p>
            <a:r>
              <a:rPr lang="tr-TR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Directorate for EU Affairs</a:t>
            </a:r>
            <a:endParaRPr lang="tr-TR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60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3" r:id="rId11"/>
    <p:sldLayoutId id="2147483674" r:id="rId12"/>
  </p:sldLayoutIdLst>
  <p:transition spd="slow">
    <p:push dir="r"/>
  </p:transition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imes New Roman" panose="02020603050405020304" pitchFamily="18" charset="0"/>
          <a:ea typeface="Ebrima" panose="02000000000000000000" pitchFamily="2" charset="0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B19A81-0DE7-E24C-93EE-AD33D8C9F08F}"/>
              </a:ext>
            </a:extLst>
          </p:cNvPr>
          <p:cNvSpPr/>
          <p:nvPr userDrawn="1"/>
        </p:nvSpPr>
        <p:spPr>
          <a:xfrm>
            <a:off x="10335568" y="6200939"/>
            <a:ext cx="1589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www.ab.gov.tr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1AA108-1246-0648-ABFE-9A5BDF1BE83E}"/>
              </a:ext>
            </a:extLst>
          </p:cNvPr>
          <p:cNvSpPr/>
          <p:nvPr userDrawn="1"/>
        </p:nvSpPr>
        <p:spPr>
          <a:xfrm>
            <a:off x="4397015" y="6200939"/>
            <a:ext cx="2580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Directorate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for</a:t>
            </a:r>
            <a:r>
              <a:rPr lang="tr-TR" b="1" dirty="0">
                <a:solidFill>
                  <a:schemeClr val="bg1"/>
                </a:solidFill>
              </a:rPr>
              <a:t> EU </a:t>
            </a:r>
            <a:r>
              <a:rPr lang="tr-TR" b="1" dirty="0" err="1">
                <a:solidFill>
                  <a:schemeClr val="bg1"/>
                </a:solidFill>
              </a:rPr>
              <a:t>Affairs</a:t>
            </a:r>
            <a:endParaRPr lang="tr-TR" b="1" dirty="0">
              <a:solidFill>
                <a:schemeClr val="bg1"/>
              </a:solidFill>
            </a:endParaRPr>
          </a:p>
        </p:txBody>
      </p:sp>
      <p:pic>
        <p:nvPicPr>
          <p:cNvPr id="18" name="Resim 31">
            <a:extLst>
              <a:ext uri="{FF2B5EF4-FFF2-40B4-BE49-F238E27FC236}">
                <a16:creationId xmlns:a16="http://schemas.microsoft.com/office/drawing/2014/main" id="{5E50CF16-09E7-434E-A417-4C36CC4746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6190911"/>
            <a:ext cx="1496101" cy="379360"/>
          </a:xfrm>
          <a:prstGeom prst="rect">
            <a:avLst/>
          </a:prstGeom>
        </p:spPr>
      </p:pic>
      <p:sp>
        <p:nvSpPr>
          <p:cNvPr id="19" name="AutoShape 2">
            <a:extLst>
              <a:ext uri="{FF2B5EF4-FFF2-40B4-BE49-F238E27FC236}">
                <a16:creationId xmlns:a16="http://schemas.microsoft.com/office/drawing/2014/main" id="{B749F334-39CC-6F43-A97F-E87B698B25C8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041B3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endParaRPr lang="x-none" altLang="x-none" sz="3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297B565-F932-FE45-AFA7-F1D44DE18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r="2055" b="20345"/>
          <a:stretch/>
        </p:blipFill>
        <p:spPr>
          <a:xfrm>
            <a:off x="0" y="6467712"/>
            <a:ext cx="12190816" cy="403003"/>
          </a:xfrm>
          <a:prstGeom prst="rect">
            <a:avLst/>
          </a:prstGeom>
        </p:spPr>
      </p:pic>
      <p:pic>
        <p:nvPicPr>
          <p:cNvPr id="21" name="Resim 31">
            <a:extLst>
              <a:ext uri="{FF2B5EF4-FFF2-40B4-BE49-F238E27FC236}">
                <a16:creationId xmlns:a16="http://schemas.microsoft.com/office/drawing/2014/main" id="{257E572E-6D66-6D48-A955-C5839CB18E8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2" y="6409144"/>
            <a:ext cx="2199373" cy="580396"/>
          </a:xfrm>
          <a:prstGeom prst="rect">
            <a:avLst/>
          </a:prstGeom>
        </p:spPr>
      </p:pic>
      <p:sp>
        <p:nvSpPr>
          <p:cNvPr id="22" name="Metin kutusu 30">
            <a:extLst>
              <a:ext uri="{FF2B5EF4-FFF2-40B4-BE49-F238E27FC236}">
                <a16:creationId xmlns:a16="http://schemas.microsoft.com/office/drawing/2014/main" id="{A23B8568-6D48-E942-9298-C095929A0A15}"/>
              </a:ext>
            </a:extLst>
          </p:cNvPr>
          <p:cNvSpPr txBox="1"/>
          <p:nvPr userDrawn="1"/>
        </p:nvSpPr>
        <p:spPr>
          <a:xfrm>
            <a:off x="10579683" y="6509057"/>
            <a:ext cx="1825958" cy="320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www.ab.gov.tr</a:t>
            </a:r>
            <a:endParaRPr lang="tr-TR" sz="14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33" name="object 3">
            <a:extLst>
              <a:ext uri="{FF2B5EF4-FFF2-40B4-BE49-F238E27FC236}">
                <a16:creationId xmlns:a16="http://schemas.microsoft.com/office/drawing/2014/main" id="{FA8681B4-70F8-6F42-B282-F3980A352D61}"/>
              </a:ext>
            </a:extLst>
          </p:cNvPr>
          <p:cNvGrpSpPr/>
          <p:nvPr userDrawn="1"/>
        </p:nvGrpSpPr>
        <p:grpSpPr>
          <a:xfrm>
            <a:off x="92652" y="96786"/>
            <a:ext cx="1470761" cy="756844"/>
            <a:chOff x="255181" y="484378"/>
            <a:chExt cx="1328420" cy="730250"/>
          </a:xfrm>
        </p:grpSpPr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8F4E108F-EDE2-0B49-A8F7-C2AF4162FCC5}"/>
                </a:ext>
              </a:extLst>
            </p:cNvPr>
            <p:cNvSpPr/>
            <p:nvPr/>
          </p:nvSpPr>
          <p:spPr>
            <a:xfrm>
              <a:off x="255181" y="484378"/>
              <a:ext cx="1328191" cy="72976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63"/>
            </a:p>
          </p:txBody>
        </p:sp>
        <p:sp>
          <p:nvSpPr>
            <p:cNvPr id="35" name="object 5">
              <a:extLst>
                <a:ext uri="{FF2B5EF4-FFF2-40B4-BE49-F238E27FC236}">
                  <a16:creationId xmlns:a16="http://schemas.microsoft.com/office/drawing/2014/main" id="{7DFFC0E2-6838-1342-9E23-3222B94B39FF}"/>
                </a:ext>
              </a:extLst>
            </p:cNvPr>
            <p:cNvSpPr/>
            <p:nvPr/>
          </p:nvSpPr>
          <p:spPr>
            <a:xfrm>
              <a:off x="794009" y="735087"/>
              <a:ext cx="221513" cy="23293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63"/>
            </a:p>
          </p:txBody>
        </p:sp>
        <p:sp>
          <p:nvSpPr>
            <p:cNvPr id="36" name="object 6">
              <a:extLst>
                <a:ext uri="{FF2B5EF4-FFF2-40B4-BE49-F238E27FC236}">
                  <a16:creationId xmlns:a16="http://schemas.microsoft.com/office/drawing/2014/main" id="{73CB2017-4E5A-FC4E-A81F-D8A7EB8D684B}"/>
                </a:ext>
              </a:extLst>
            </p:cNvPr>
            <p:cNvSpPr/>
            <p:nvPr/>
          </p:nvSpPr>
          <p:spPr>
            <a:xfrm>
              <a:off x="358395" y="608170"/>
              <a:ext cx="447040" cy="482600"/>
            </a:xfrm>
            <a:custGeom>
              <a:avLst/>
              <a:gdLst/>
              <a:ahLst/>
              <a:cxnLst/>
              <a:rect l="l" t="t" r="r" b="b"/>
              <a:pathLst>
                <a:path w="447040" h="482600">
                  <a:moveTo>
                    <a:pt x="241109" y="0"/>
                  </a:moveTo>
                  <a:lnTo>
                    <a:pt x="192517" y="4898"/>
                  </a:lnTo>
                  <a:lnTo>
                    <a:pt x="147259" y="18947"/>
                  </a:lnTo>
                  <a:lnTo>
                    <a:pt x="106303" y="41176"/>
                  </a:lnTo>
                  <a:lnTo>
                    <a:pt x="70619" y="70616"/>
                  </a:lnTo>
                  <a:lnTo>
                    <a:pt x="41178" y="106297"/>
                  </a:lnTo>
                  <a:lnTo>
                    <a:pt x="18947" y="147248"/>
                  </a:lnTo>
                  <a:lnTo>
                    <a:pt x="4898" y="192500"/>
                  </a:lnTo>
                  <a:lnTo>
                    <a:pt x="0" y="241084"/>
                  </a:lnTo>
                  <a:lnTo>
                    <a:pt x="4898" y="289670"/>
                  </a:lnTo>
                  <a:lnTo>
                    <a:pt x="18947" y="334922"/>
                  </a:lnTo>
                  <a:lnTo>
                    <a:pt x="41178" y="375872"/>
                  </a:lnTo>
                  <a:lnTo>
                    <a:pt x="70619" y="411549"/>
                  </a:lnTo>
                  <a:lnTo>
                    <a:pt x="106303" y="440986"/>
                  </a:lnTo>
                  <a:lnTo>
                    <a:pt x="147259" y="463211"/>
                  </a:lnTo>
                  <a:lnTo>
                    <a:pt x="192517" y="477258"/>
                  </a:lnTo>
                  <a:lnTo>
                    <a:pt x="241109" y="482155"/>
                  </a:lnTo>
                  <a:lnTo>
                    <a:pt x="291853" y="476807"/>
                  </a:lnTo>
                  <a:lnTo>
                    <a:pt x="338917" y="461503"/>
                  </a:lnTo>
                  <a:lnTo>
                    <a:pt x="381182" y="437350"/>
                  </a:lnTo>
                  <a:lnTo>
                    <a:pt x="417532" y="405456"/>
                  </a:lnTo>
                  <a:lnTo>
                    <a:pt x="446849" y="366928"/>
                  </a:lnTo>
                  <a:lnTo>
                    <a:pt x="417563" y="394163"/>
                  </a:lnTo>
                  <a:lnTo>
                    <a:pt x="383052" y="414851"/>
                  </a:lnTo>
                  <a:lnTo>
                    <a:pt x="344324" y="427996"/>
                  </a:lnTo>
                  <a:lnTo>
                    <a:pt x="302386" y="432600"/>
                  </a:lnTo>
                  <a:lnTo>
                    <a:pt x="258475" y="427542"/>
                  </a:lnTo>
                  <a:lnTo>
                    <a:pt x="218165" y="413135"/>
                  </a:lnTo>
                  <a:lnTo>
                    <a:pt x="182605" y="390528"/>
                  </a:lnTo>
                  <a:lnTo>
                    <a:pt x="152946" y="360870"/>
                  </a:lnTo>
                  <a:lnTo>
                    <a:pt x="130337" y="325311"/>
                  </a:lnTo>
                  <a:lnTo>
                    <a:pt x="115929" y="284999"/>
                  </a:lnTo>
                  <a:lnTo>
                    <a:pt x="110870" y="241084"/>
                  </a:lnTo>
                  <a:lnTo>
                    <a:pt x="115929" y="197178"/>
                  </a:lnTo>
                  <a:lnTo>
                    <a:pt x="130337" y="156873"/>
                  </a:lnTo>
                  <a:lnTo>
                    <a:pt x="152946" y="121318"/>
                  </a:lnTo>
                  <a:lnTo>
                    <a:pt x="182605" y="91663"/>
                  </a:lnTo>
                  <a:lnTo>
                    <a:pt x="218165" y="69057"/>
                  </a:lnTo>
                  <a:lnTo>
                    <a:pt x="258475" y="54651"/>
                  </a:lnTo>
                  <a:lnTo>
                    <a:pt x="302386" y="49593"/>
                  </a:lnTo>
                  <a:lnTo>
                    <a:pt x="344262" y="54181"/>
                  </a:lnTo>
                  <a:lnTo>
                    <a:pt x="382941" y="67287"/>
                  </a:lnTo>
                  <a:lnTo>
                    <a:pt x="417417" y="87923"/>
                  </a:lnTo>
                  <a:lnTo>
                    <a:pt x="446684" y="115100"/>
                  </a:lnTo>
                  <a:lnTo>
                    <a:pt x="417363" y="76614"/>
                  </a:lnTo>
                  <a:lnTo>
                    <a:pt x="381041" y="44755"/>
                  </a:lnTo>
                  <a:lnTo>
                    <a:pt x="338820" y="20628"/>
                  </a:lnTo>
                  <a:lnTo>
                    <a:pt x="291808" y="5341"/>
                  </a:lnTo>
                  <a:lnTo>
                    <a:pt x="2411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63"/>
            </a:p>
          </p:txBody>
        </p:sp>
        <p:sp>
          <p:nvSpPr>
            <p:cNvPr id="37" name="object 7">
              <a:extLst>
                <a:ext uri="{FF2B5EF4-FFF2-40B4-BE49-F238E27FC236}">
                  <a16:creationId xmlns:a16="http://schemas.microsoft.com/office/drawing/2014/main" id="{619815F6-2D68-494C-B87F-B58E315C071E}"/>
                </a:ext>
              </a:extLst>
            </p:cNvPr>
            <p:cNvSpPr/>
            <p:nvPr/>
          </p:nvSpPr>
          <p:spPr>
            <a:xfrm>
              <a:off x="1038263" y="603491"/>
              <a:ext cx="434975" cy="486409"/>
            </a:xfrm>
            <a:custGeom>
              <a:avLst/>
              <a:gdLst/>
              <a:ahLst/>
              <a:cxnLst/>
              <a:rect l="l" t="t" r="r" b="b"/>
              <a:pathLst>
                <a:path w="434975" h="486409">
                  <a:moveTo>
                    <a:pt x="19748" y="385381"/>
                  </a:moveTo>
                  <a:lnTo>
                    <a:pt x="12217" y="385381"/>
                  </a:lnTo>
                  <a:lnTo>
                    <a:pt x="9893" y="378218"/>
                  </a:lnTo>
                  <a:lnTo>
                    <a:pt x="7531" y="385381"/>
                  </a:lnTo>
                  <a:lnTo>
                    <a:pt x="0" y="385381"/>
                  </a:lnTo>
                  <a:lnTo>
                    <a:pt x="6108" y="389839"/>
                  </a:lnTo>
                  <a:lnTo>
                    <a:pt x="3771" y="397002"/>
                  </a:lnTo>
                  <a:lnTo>
                    <a:pt x="9893" y="392569"/>
                  </a:lnTo>
                  <a:lnTo>
                    <a:pt x="15989" y="397002"/>
                  </a:lnTo>
                  <a:lnTo>
                    <a:pt x="13639" y="389839"/>
                  </a:lnTo>
                  <a:lnTo>
                    <a:pt x="19748" y="385381"/>
                  </a:lnTo>
                  <a:close/>
                </a:path>
                <a:path w="434975" h="486409">
                  <a:moveTo>
                    <a:pt x="19748" y="100761"/>
                  </a:moveTo>
                  <a:lnTo>
                    <a:pt x="12217" y="100761"/>
                  </a:lnTo>
                  <a:lnTo>
                    <a:pt x="9893" y="93586"/>
                  </a:lnTo>
                  <a:lnTo>
                    <a:pt x="7531" y="100761"/>
                  </a:lnTo>
                  <a:lnTo>
                    <a:pt x="0" y="100761"/>
                  </a:lnTo>
                  <a:lnTo>
                    <a:pt x="6108" y="105194"/>
                  </a:lnTo>
                  <a:lnTo>
                    <a:pt x="3771" y="112382"/>
                  </a:lnTo>
                  <a:lnTo>
                    <a:pt x="9893" y="107937"/>
                  </a:lnTo>
                  <a:lnTo>
                    <a:pt x="15989" y="112382"/>
                  </a:lnTo>
                  <a:lnTo>
                    <a:pt x="13639" y="105194"/>
                  </a:lnTo>
                  <a:lnTo>
                    <a:pt x="19748" y="100761"/>
                  </a:lnTo>
                  <a:close/>
                </a:path>
                <a:path w="434975" h="486409">
                  <a:moveTo>
                    <a:pt x="65455" y="417487"/>
                  </a:moveTo>
                  <a:lnTo>
                    <a:pt x="53505" y="417487"/>
                  </a:lnTo>
                  <a:lnTo>
                    <a:pt x="49796" y="406095"/>
                  </a:lnTo>
                  <a:lnTo>
                    <a:pt x="46151" y="417487"/>
                  </a:lnTo>
                  <a:lnTo>
                    <a:pt x="34175" y="417487"/>
                  </a:lnTo>
                  <a:lnTo>
                    <a:pt x="43827" y="424510"/>
                  </a:lnTo>
                  <a:lnTo>
                    <a:pt x="40157" y="435864"/>
                  </a:lnTo>
                  <a:lnTo>
                    <a:pt x="49796" y="428879"/>
                  </a:lnTo>
                  <a:lnTo>
                    <a:pt x="59499" y="435864"/>
                  </a:lnTo>
                  <a:lnTo>
                    <a:pt x="55791" y="424510"/>
                  </a:lnTo>
                  <a:lnTo>
                    <a:pt x="65455" y="417487"/>
                  </a:lnTo>
                  <a:close/>
                </a:path>
                <a:path w="434975" h="486409">
                  <a:moveTo>
                    <a:pt x="65455" y="64363"/>
                  </a:moveTo>
                  <a:lnTo>
                    <a:pt x="53505" y="64363"/>
                  </a:lnTo>
                  <a:lnTo>
                    <a:pt x="49796" y="52984"/>
                  </a:lnTo>
                  <a:lnTo>
                    <a:pt x="46151" y="64363"/>
                  </a:lnTo>
                  <a:lnTo>
                    <a:pt x="34175" y="64363"/>
                  </a:lnTo>
                  <a:lnTo>
                    <a:pt x="43827" y="71374"/>
                  </a:lnTo>
                  <a:lnTo>
                    <a:pt x="40157" y="82753"/>
                  </a:lnTo>
                  <a:lnTo>
                    <a:pt x="49796" y="75730"/>
                  </a:lnTo>
                  <a:lnTo>
                    <a:pt x="59499" y="82753"/>
                  </a:lnTo>
                  <a:lnTo>
                    <a:pt x="55791" y="71374"/>
                  </a:lnTo>
                  <a:lnTo>
                    <a:pt x="65455" y="64363"/>
                  </a:lnTo>
                  <a:close/>
                </a:path>
                <a:path w="434975" h="486409">
                  <a:moveTo>
                    <a:pt x="135978" y="443522"/>
                  </a:moveTo>
                  <a:lnTo>
                    <a:pt x="117805" y="443522"/>
                  </a:lnTo>
                  <a:lnTo>
                    <a:pt x="112191" y="426224"/>
                  </a:lnTo>
                  <a:lnTo>
                    <a:pt x="106565" y="443522"/>
                  </a:lnTo>
                  <a:lnTo>
                    <a:pt x="88353" y="443522"/>
                  </a:lnTo>
                  <a:lnTo>
                    <a:pt x="103085" y="454228"/>
                  </a:lnTo>
                  <a:lnTo>
                    <a:pt x="97459" y="471525"/>
                  </a:lnTo>
                  <a:lnTo>
                    <a:pt x="112191" y="460844"/>
                  </a:lnTo>
                  <a:lnTo>
                    <a:pt x="126898" y="471525"/>
                  </a:lnTo>
                  <a:lnTo>
                    <a:pt x="121272" y="454228"/>
                  </a:lnTo>
                  <a:lnTo>
                    <a:pt x="135978" y="443522"/>
                  </a:lnTo>
                  <a:close/>
                </a:path>
                <a:path w="434975" h="486409">
                  <a:moveTo>
                    <a:pt x="135978" y="33172"/>
                  </a:moveTo>
                  <a:lnTo>
                    <a:pt x="117805" y="33172"/>
                  </a:lnTo>
                  <a:lnTo>
                    <a:pt x="112191" y="15862"/>
                  </a:lnTo>
                  <a:lnTo>
                    <a:pt x="106565" y="33172"/>
                  </a:lnTo>
                  <a:lnTo>
                    <a:pt x="88353" y="33172"/>
                  </a:lnTo>
                  <a:lnTo>
                    <a:pt x="103085" y="43865"/>
                  </a:lnTo>
                  <a:lnTo>
                    <a:pt x="97459" y="61175"/>
                  </a:lnTo>
                  <a:lnTo>
                    <a:pt x="112191" y="50482"/>
                  </a:lnTo>
                  <a:lnTo>
                    <a:pt x="126898" y="61175"/>
                  </a:lnTo>
                  <a:lnTo>
                    <a:pt x="121272" y="43865"/>
                  </a:lnTo>
                  <a:lnTo>
                    <a:pt x="135978" y="33172"/>
                  </a:lnTo>
                  <a:close/>
                </a:path>
                <a:path w="434975" h="486409">
                  <a:moveTo>
                    <a:pt x="241642" y="439978"/>
                  </a:moveTo>
                  <a:lnTo>
                    <a:pt x="211505" y="439978"/>
                  </a:lnTo>
                  <a:lnTo>
                    <a:pt x="202196" y="411353"/>
                  </a:lnTo>
                  <a:lnTo>
                    <a:pt x="192874" y="439978"/>
                  </a:lnTo>
                  <a:lnTo>
                    <a:pt x="162775" y="439978"/>
                  </a:lnTo>
                  <a:lnTo>
                    <a:pt x="187147" y="457682"/>
                  </a:lnTo>
                  <a:lnTo>
                    <a:pt x="177825" y="486346"/>
                  </a:lnTo>
                  <a:lnTo>
                    <a:pt x="202196" y="468617"/>
                  </a:lnTo>
                  <a:lnTo>
                    <a:pt x="226580" y="486346"/>
                  </a:lnTo>
                  <a:lnTo>
                    <a:pt x="217246" y="457682"/>
                  </a:lnTo>
                  <a:lnTo>
                    <a:pt x="241642" y="439978"/>
                  </a:lnTo>
                  <a:close/>
                </a:path>
                <a:path w="434975" h="486409">
                  <a:moveTo>
                    <a:pt x="241642" y="28651"/>
                  </a:moveTo>
                  <a:lnTo>
                    <a:pt x="211505" y="28651"/>
                  </a:lnTo>
                  <a:lnTo>
                    <a:pt x="202196" y="0"/>
                  </a:lnTo>
                  <a:lnTo>
                    <a:pt x="192874" y="28651"/>
                  </a:lnTo>
                  <a:lnTo>
                    <a:pt x="162775" y="28651"/>
                  </a:lnTo>
                  <a:lnTo>
                    <a:pt x="187147" y="46355"/>
                  </a:lnTo>
                  <a:lnTo>
                    <a:pt x="177825" y="75018"/>
                  </a:lnTo>
                  <a:lnTo>
                    <a:pt x="202196" y="57302"/>
                  </a:lnTo>
                  <a:lnTo>
                    <a:pt x="226580" y="75018"/>
                  </a:lnTo>
                  <a:lnTo>
                    <a:pt x="217246" y="46355"/>
                  </a:lnTo>
                  <a:lnTo>
                    <a:pt x="241642" y="28651"/>
                  </a:lnTo>
                  <a:close/>
                </a:path>
                <a:path w="434975" h="486409">
                  <a:moveTo>
                    <a:pt x="351828" y="391731"/>
                  </a:moveTo>
                  <a:lnTo>
                    <a:pt x="313512" y="391731"/>
                  </a:lnTo>
                  <a:lnTo>
                    <a:pt x="301650" y="355295"/>
                  </a:lnTo>
                  <a:lnTo>
                    <a:pt x="289814" y="391731"/>
                  </a:lnTo>
                  <a:lnTo>
                    <a:pt x="251472" y="391731"/>
                  </a:lnTo>
                  <a:lnTo>
                    <a:pt x="282486" y="414286"/>
                  </a:lnTo>
                  <a:lnTo>
                    <a:pt x="270662" y="450735"/>
                  </a:lnTo>
                  <a:lnTo>
                    <a:pt x="301650" y="428218"/>
                  </a:lnTo>
                  <a:lnTo>
                    <a:pt x="332676" y="450735"/>
                  </a:lnTo>
                  <a:lnTo>
                    <a:pt x="320814" y="414286"/>
                  </a:lnTo>
                  <a:lnTo>
                    <a:pt x="351828" y="391731"/>
                  </a:lnTo>
                  <a:close/>
                </a:path>
                <a:path w="434975" h="486409">
                  <a:moveTo>
                    <a:pt x="351828" y="59982"/>
                  </a:moveTo>
                  <a:lnTo>
                    <a:pt x="313512" y="59982"/>
                  </a:lnTo>
                  <a:lnTo>
                    <a:pt x="301650" y="23520"/>
                  </a:lnTo>
                  <a:lnTo>
                    <a:pt x="289814" y="59982"/>
                  </a:lnTo>
                  <a:lnTo>
                    <a:pt x="251472" y="59982"/>
                  </a:lnTo>
                  <a:lnTo>
                    <a:pt x="282486" y="82511"/>
                  </a:lnTo>
                  <a:lnTo>
                    <a:pt x="270662" y="118973"/>
                  </a:lnTo>
                  <a:lnTo>
                    <a:pt x="301650" y="96456"/>
                  </a:lnTo>
                  <a:lnTo>
                    <a:pt x="332676" y="118973"/>
                  </a:lnTo>
                  <a:lnTo>
                    <a:pt x="320814" y="82511"/>
                  </a:lnTo>
                  <a:lnTo>
                    <a:pt x="351828" y="59982"/>
                  </a:lnTo>
                  <a:close/>
                </a:path>
                <a:path w="434975" h="486409">
                  <a:moveTo>
                    <a:pt x="434594" y="293192"/>
                  </a:moveTo>
                  <a:lnTo>
                    <a:pt x="389432" y="293192"/>
                  </a:lnTo>
                  <a:lnTo>
                    <a:pt x="375475" y="250253"/>
                  </a:lnTo>
                  <a:lnTo>
                    <a:pt x="361480" y="293192"/>
                  </a:lnTo>
                  <a:lnTo>
                    <a:pt x="316318" y="293192"/>
                  </a:lnTo>
                  <a:lnTo>
                    <a:pt x="352869" y="319760"/>
                  </a:lnTo>
                  <a:lnTo>
                    <a:pt x="338912" y="362750"/>
                  </a:lnTo>
                  <a:lnTo>
                    <a:pt x="375475" y="336194"/>
                  </a:lnTo>
                  <a:lnTo>
                    <a:pt x="412013" y="362750"/>
                  </a:lnTo>
                  <a:lnTo>
                    <a:pt x="398056" y="319760"/>
                  </a:lnTo>
                  <a:lnTo>
                    <a:pt x="434594" y="293192"/>
                  </a:lnTo>
                  <a:close/>
                </a:path>
                <a:path w="434975" h="486409">
                  <a:moveTo>
                    <a:pt x="434594" y="162204"/>
                  </a:moveTo>
                  <a:lnTo>
                    <a:pt x="389432" y="162204"/>
                  </a:lnTo>
                  <a:lnTo>
                    <a:pt x="375475" y="119240"/>
                  </a:lnTo>
                  <a:lnTo>
                    <a:pt x="361480" y="162204"/>
                  </a:lnTo>
                  <a:lnTo>
                    <a:pt x="316318" y="162204"/>
                  </a:lnTo>
                  <a:lnTo>
                    <a:pt x="352869" y="188772"/>
                  </a:lnTo>
                  <a:lnTo>
                    <a:pt x="338912" y="231736"/>
                  </a:lnTo>
                  <a:lnTo>
                    <a:pt x="375475" y="205181"/>
                  </a:lnTo>
                  <a:lnTo>
                    <a:pt x="412013" y="231736"/>
                  </a:lnTo>
                  <a:lnTo>
                    <a:pt x="398056" y="188772"/>
                  </a:lnTo>
                  <a:lnTo>
                    <a:pt x="434594" y="162204"/>
                  </a:lnTo>
                  <a:close/>
                </a:path>
              </a:pathLst>
            </a:custGeom>
            <a:solidFill>
              <a:srgbClr val="FDEE0D"/>
            </a:solidFill>
          </p:spPr>
          <p:txBody>
            <a:bodyPr wrap="square" lIns="0" tIns="0" rIns="0" bIns="0" rtlCol="0"/>
            <a:lstStyle/>
            <a:p>
              <a:endParaRPr sz="2263"/>
            </a:p>
          </p:txBody>
        </p:sp>
      </p:grpSp>
      <p:pic>
        <p:nvPicPr>
          <p:cNvPr id="38" name="Picture 9">
            <a:extLst>
              <a:ext uri="{FF2B5EF4-FFF2-40B4-BE49-F238E27FC236}">
                <a16:creationId xmlns:a16="http://schemas.microsoft.com/office/drawing/2014/main" id="{E5A0BFF2-DFA1-1545-9B22-4B2D50A227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950416"/>
            <a:ext cx="12192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Altbilgi Yer Tutucusu 4">
            <a:extLst>
              <a:ext uri="{FF2B5EF4-FFF2-40B4-BE49-F238E27FC236}">
                <a16:creationId xmlns:a16="http://schemas.microsoft.com/office/drawing/2014/main" id="{5DACD0C2-EDEC-D448-83F3-6C4DA9A98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97136" y="6514410"/>
            <a:ext cx="2854271" cy="403003"/>
          </a:xfrm>
          <a:prstGeom prst="rect">
            <a:avLst/>
          </a:prstGeom>
        </p:spPr>
        <p:txBody>
          <a:bodyPr/>
          <a:lstStyle>
            <a:lvl1pPr algn="ctr">
              <a:defRPr sz="1600" b="0"/>
            </a:lvl1pPr>
          </a:lstStyle>
          <a:p>
            <a:r>
              <a:rPr lang="tr-TR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Directorate for EU Affairs</a:t>
            </a:r>
            <a:endParaRPr lang="tr-TR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93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ransition spd="slow">
    <p:push dir="r"/>
  </p:transition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imes New Roman" panose="02020603050405020304" pitchFamily="18" charset="0"/>
          <a:ea typeface="Ebrima" panose="02000000000000000000" pitchFamily="2" charset="0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1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467711"/>
            <a:ext cx="12190816" cy="39028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6409144"/>
            <a:ext cx="2192450" cy="4488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04218" y="216915"/>
            <a:ext cx="9183563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8804" y="1176782"/>
            <a:ext cx="5738495" cy="2400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795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B19A81-0DE7-E24C-93EE-AD33D8C9F08F}"/>
              </a:ext>
            </a:extLst>
          </p:cNvPr>
          <p:cNvSpPr/>
          <p:nvPr userDrawn="1"/>
        </p:nvSpPr>
        <p:spPr>
          <a:xfrm>
            <a:off x="10335568" y="6200939"/>
            <a:ext cx="1589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www.ab.gov.tr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1AA108-1246-0648-ABFE-9A5BDF1BE83E}"/>
              </a:ext>
            </a:extLst>
          </p:cNvPr>
          <p:cNvSpPr/>
          <p:nvPr userDrawn="1"/>
        </p:nvSpPr>
        <p:spPr>
          <a:xfrm>
            <a:off x="4397015" y="6200939"/>
            <a:ext cx="2580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Directorate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for</a:t>
            </a:r>
            <a:r>
              <a:rPr lang="tr-TR" b="1" dirty="0">
                <a:solidFill>
                  <a:schemeClr val="bg1"/>
                </a:solidFill>
              </a:rPr>
              <a:t> EU </a:t>
            </a:r>
            <a:r>
              <a:rPr lang="tr-TR" b="1" dirty="0" err="1">
                <a:solidFill>
                  <a:schemeClr val="bg1"/>
                </a:solidFill>
              </a:rPr>
              <a:t>Affairs</a:t>
            </a:r>
            <a:endParaRPr lang="tr-TR" b="1" dirty="0">
              <a:solidFill>
                <a:schemeClr val="bg1"/>
              </a:solidFill>
            </a:endParaRPr>
          </a:p>
        </p:txBody>
      </p:sp>
      <p:pic>
        <p:nvPicPr>
          <p:cNvPr id="18" name="Resim 31">
            <a:extLst>
              <a:ext uri="{FF2B5EF4-FFF2-40B4-BE49-F238E27FC236}">
                <a16:creationId xmlns:a16="http://schemas.microsoft.com/office/drawing/2014/main" id="{5E50CF16-09E7-434E-A417-4C36CC4746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6190911"/>
            <a:ext cx="1496101" cy="379360"/>
          </a:xfrm>
          <a:prstGeom prst="rect">
            <a:avLst/>
          </a:prstGeom>
        </p:spPr>
      </p:pic>
      <p:sp>
        <p:nvSpPr>
          <p:cNvPr id="19" name="AutoShape 2">
            <a:extLst>
              <a:ext uri="{FF2B5EF4-FFF2-40B4-BE49-F238E27FC236}">
                <a16:creationId xmlns:a16="http://schemas.microsoft.com/office/drawing/2014/main" id="{B749F334-39CC-6F43-A97F-E87B698B25C8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041B3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endParaRPr lang="en-TR" altLang="en-TR" sz="3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297B565-F932-FE45-AFA7-F1D44DE18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r="2055" b="20345"/>
          <a:stretch/>
        </p:blipFill>
        <p:spPr>
          <a:xfrm>
            <a:off x="0" y="6467712"/>
            <a:ext cx="12190816" cy="403003"/>
          </a:xfrm>
          <a:prstGeom prst="rect">
            <a:avLst/>
          </a:prstGeom>
        </p:spPr>
      </p:pic>
      <p:pic>
        <p:nvPicPr>
          <p:cNvPr id="21" name="Resim 31">
            <a:extLst>
              <a:ext uri="{FF2B5EF4-FFF2-40B4-BE49-F238E27FC236}">
                <a16:creationId xmlns:a16="http://schemas.microsoft.com/office/drawing/2014/main" id="{257E572E-6D66-6D48-A955-C5839CB18E8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2" y="6409144"/>
            <a:ext cx="2199373" cy="580396"/>
          </a:xfrm>
          <a:prstGeom prst="rect">
            <a:avLst/>
          </a:prstGeom>
        </p:spPr>
      </p:pic>
      <p:sp>
        <p:nvSpPr>
          <p:cNvPr id="22" name="Metin kutusu 30">
            <a:extLst>
              <a:ext uri="{FF2B5EF4-FFF2-40B4-BE49-F238E27FC236}">
                <a16:creationId xmlns:a16="http://schemas.microsoft.com/office/drawing/2014/main" id="{A23B8568-6D48-E942-9298-C095929A0A15}"/>
              </a:ext>
            </a:extLst>
          </p:cNvPr>
          <p:cNvSpPr txBox="1"/>
          <p:nvPr userDrawn="1"/>
        </p:nvSpPr>
        <p:spPr>
          <a:xfrm>
            <a:off x="10579683" y="6509057"/>
            <a:ext cx="1825958" cy="320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www.ab.gov.tr</a:t>
            </a:r>
            <a:endParaRPr lang="tr-TR" sz="14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33" name="object 3">
            <a:extLst>
              <a:ext uri="{FF2B5EF4-FFF2-40B4-BE49-F238E27FC236}">
                <a16:creationId xmlns:a16="http://schemas.microsoft.com/office/drawing/2014/main" id="{FA8681B4-70F8-6F42-B282-F3980A352D61}"/>
              </a:ext>
            </a:extLst>
          </p:cNvPr>
          <p:cNvGrpSpPr/>
          <p:nvPr userDrawn="1"/>
        </p:nvGrpSpPr>
        <p:grpSpPr>
          <a:xfrm>
            <a:off x="92652" y="96786"/>
            <a:ext cx="1470761" cy="756844"/>
            <a:chOff x="255181" y="484378"/>
            <a:chExt cx="1328420" cy="730250"/>
          </a:xfrm>
        </p:grpSpPr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8F4E108F-EDE2-0B49-A8F7-C2AF4162FCC5}"/>
                </a:ext>
              </a:extLst>
            </p:cNvPr>
            <p:cNvSpPr/>
            <p:nvPr/>
          </p:nvSpPr>
          <p:spPr>
            <a:xfrm>
              <a:off x="255181" y="484378"/>
              <a:ext cx="1328191" cy="72976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63"/>
            </a:p>
          </p:txBody>
        </p:sp>
        <p:sp>
          <p:nvSpPr>
            <p:cNvPr id="35" name="object 5">
              <a:extLst>
                <a:ext uri="{FF2B5EF4-FFF2-40B4-BE49-F238E27FC236}">
                  <a16:creationId xmlns:a16="http://schemas.microsoft.com/office/drawing/2014/main" id="{7DFFC0E2-6838-1342-9E23-3222B94B39FF}"/>
                </a:ext>
              </a:extLst>
            </p:cNvPr>
            <p:cNvSpPr/>
            <p:nvPr/>
          </p:nvSpPr>
          <p:spPr>
            <a:xfrm>
              <a:off x="794009" y="735087"/>
              <a:ext cx="221513" cy="2329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63"/>
            </a:p>
          </p:txBody>
        </p:sp>
        <p:sp>
          <p:nvSpPr>
            <p:cNvPr id="36" name="object 6">
              <a:extLst>
                <a:ext uri="{FF2B5EF4-FFF2-40B4-BE49-F238E27FC236}">
                  <a16:creationId xmlns:a16="http://schemas.microsoft.com/office/drawing/2014/main" id="{73CB2017-4E5A-FC4E-A81F-D8A7EB8D684B}"/>
                </a:ext>
              </a:extLst>
            </p:cNvPr>
            <p:cNvSpPr/>
            <p:nvPr/>
          </p:nvSpPr>
          <p:spPr>
            <a:xfrm>
              <a:off x="358395" y="608170"/>
              <a:ext cx="447040" cy="482600"/>
            </a:xfrm>
            <a:custGeom>
              <a:avLst/>
              <a:gdLst/>
              <a:ahLst/>
              <a:cxnLst/>
              <a:rect l="l" t="t" r="r" b="b"/>
              <a:pathLst>
                <a:path w="447040" h="482600">
                  <a:moveTo>
                    <a:pt x="241109" y="0"/>
                  </a:moveTo>
                  <a:lnTo>
                    <a:pt x="192517" y="4898"/>
                  </a:lnTo>
                  <a:lnTo>
                    <a:pt x="147259" y="18947"/>
                  </a:lnTo>
                  <a:lnTo>
                    <a:pt x="106303" y="41176"/>
                  </a:lnTo>
                  <a:lnTo>
                    <a:pt x="70619" y="70616"/>
                  </a:lnTo>
                  <a:lnTo>
                    <a:pt x="41178" y="106297"/>
                  </a:lnTo>
                  <a:lnTo>
                    <a:pt x="18947" y="147248"/>
                  </a:lnTo>
                  <a:lnTo>
                    <a:pt x="4898" y="192500"/>
                  </a:lnTo>
                  <a:lnTo>
                    <a:pt x="0" y="241084"/>
                  </a:lnTo>
                  <a:lnTo>
                    <a:pt x="4898" y="289670"/>
                  </a:lnTo>
                  <a:lnTo>
                    <a:pt x="18947" y="334922"/>
                  </a:lnTo>
                  <a:lnTo>
                    <a:pt x="41178" y="375872"/>
                  </a:lnTo>
                  <a:lnTo>
                    <a:pt x="70619" y="411549"/>
                  </a:lnTo>
                  <a:lnTo>
                    <a:pt x="106303" y="440986"/>
                  </a:lnTo>
                  <a:lnTo>
                    <a:pt x="147259" y="463211"/>
                  </a:lnTo>
                  <a:lnTo>
                    <a:pt x="192517" y="477258"/>
                  </a:lnTo>
                  <a:lnTo>
                    <a:pt x="241109" y="482155"/>
                  </a:lnTo>
                  <a:lnTo>
                    <a:pt x="291853" y="476807"/>
                  </a:lnTo>
                  <a:lnTo>
                    <a:pt x="338917" y="461503"/>
                  </a:lnTo>
                  <a:lnTo>
                    <a:pt x="381182" y="437350"/>
                  </a:lnTo>
                  <a:lnTo>
                    <a:pt x="417532" y="405456"/>
                  </a:lnTo>
                  <a:lnTo>
                    <a:pt x="446849" y="366928"/>
                  </a:lnTo>
                  <a:lnTo>
                    <a:pt x="417563" y="394163"/>
                  </a:lnTo>
                  <a:lnTo>
                    <a:pt x="383052" y="414851"/>
                  </a:lnTo>
                  <a:lnTo>
                    <a:pt x="344324" y="427996"/>
                  </a:lnTo>
                  <a:lnTo>
                    <a:pt x="302386" y="432600"/>
                  </a:lnTo>
                  <a:lnTo>
                    <a:pt x="258475" y="427542"/>
                  </a:lnTo>
                  <a:lnTo>
                    <a:pt x="218165" y="413135"/>
                  </a:lnTo>
                  <a:lnTo>
                    <a:pt x="182605" y="390528"/>
                  </a:lnTo>
                  <a:lnTo>
                    <a:pt x="152946" y="360870"/>
                  </a:lnTo>
                  <a:lnTo>
                    <a:pt x="130337" y="325311"/>
                  </a:lnTo>
                  <a:lnTo>
                    <a:pt x="115929" y="284999"/>
                  </a:lnTo>
                  <a:lnTo>
                    <a:pt x="110870" y="241084"/>
                  </a:lnTo>
                  <a:lnTo>
                    <a:pt x="115929" y="197178"/>
                  </a:lnTo>
                  <a:lnTo>
                    <a:pt x="130337" y="156873"/>
                  </a:lnTo>
                  <a:lnTo>
                    <a:pt x="152946" y="121318"/>
                  </a:lnTo>
                  <a:lnTo>
                    <a:pt x="182605" y="91663"/>
                  </a:lnTo>
                  <a:lnTo>
                    <a:pt x="218165" y="69057"/>
                  </a:lnTo>
                  <a:lnTo>
                    <a:pt x="258475" y="54651"/>
                  </a:lnTo>
                  <a:lnTo>
                    <a:pt x="302386" y="49593"/>
                  </a:lnTo>
                  <a:lnTo>
                    <a:pt x="344262" y="54181"/>
                  </a:lnTo>
                  <a:lnTo>
                    <a:pt x="382941" y="67287"/>
                  </a:lnTo>
                  <a:lnTo>
                    <a:pt x="417417" y="87923"/>
                  </a:lnTo>
                  <a:lnTo>
                    <a:pt x="446684" y="115100"/>
                  </a:lnTo>
                  <a:lnTo>
                    <a:pt x="417363" y="76614"/>
                  </a:lnTo>
                  <a:lnTo>
                    <a:pt x="381041" y="44755"/>
                  </a:lnTo>
                  <a:lnTo>
                    <a:pt x="338820" y="20628"/>
                  </a:lnTo>
                  <a:lnTo>
                    <a:pt x="291808" y="5341"/>
                  </a:lnTo>
                  <a:lnTo>
                    <a:pt x="2411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63"/>
            </a:p>
          </p:txBody>
        </p:sp>
        <p:sp>
          <p:nvSpPr>
            <p:cNvPr id="37" name="object 7">
              <a:extLst>
                <a:ext uri="{FF2B5EF4-FFF2-40B4-BE49-F238E27FC236}">
                  <a16:creationId xmlns:a16="http://schemas.microsoft.com/office/drawing/2014/main" id="{619815F6-2D68-494C-B87F-B58E315C071E}"/>
                </a:ext>
              </a:extLst>
            </p:cNvPr>
            <p:cNvSpPr/>
            <p:nvPr/>
          </p:nvSpPr>
          <p:spPr>
            <a:xfrm>
              <a:off x="1038263" y="603491"/>
              <a:ext cx="434975" cy="486409"/>
            </a:xfrm>
            <a:custGeom>
              <a:avLst/>
              <a:gdLst/>
              <a:ahLst/>
              <a:cxnLst/>
              <a:rect l="l" t="t" r="r" b="b"/>
              <a:pathLst>
                <a:path w="434975" h="486409">
                  <a:moveTo>
                    <a:pt x="19748" y="385381"/>
                  </a:moveTo>
                  <a:lnTo>
                    <a:pt x="12217" y="385381"/>
                  </a:lnTo>
                  <a:lnTo>
                    <a:pt x="9893" y="378218"/>
                  </a:lnTo>
                  <a:lnTo>
                    <a:pt x="7531" y="385381"/>
                  </a:lnTo>
                  <a:lnTo>
                    <a:pt x="0" y="385381"/>
                  </a:lnTo>
                  <a:lnTo>
                    <a:pt x="6108" y="389839"/>
                  </a:lnTo>
                  <a:lnTo>
                    <a:pt x="3771" y="397002"/>
                  </a:lnTo>
                  <a:lnTo>
                    <a:pt x="9893" y="392569"/>
                  </a:lnTo>
                  <a:lnTo>
                    <a:pt x="15989" y="397002"/>
                  </a:lnTo>
                  <a:lnTo>
                    <a:pt x="13639" y="389839"/>
                  </a:lnTo>
                  <a:lnTo>
                    <a:pt x="19748" y="385381"/>
                  </a:lnTo>
                  <a:close/>
                </a:path>
                <a:path w="434975" h="486409">
                  <a:moveTo>
                    <a:pt x="19748" y="100761"/>
                  </a:moveTo>
                  <a:lnTo>
                    <a:pt x="12217" y="100761"/>
                  </a:lnTo>
                  <a:lnTo>
                    <a:pt x="9893" y="93586"/>
                  </a:lnTo>
                  <a:lnTo>
                    <a:pt x="7531" y="100761"/>
                  </a:lnTo>
                  <a:lnTo>
                    <a:pt x="0" y="100761"/>
                  </a:lnTo>
                  <a:lnTo>
                    <a:pt x="6108" y="105194"/>
                  </a:lnTo>
                  <a:lnTo>
                    <a:pt x="3771" y="112382"/>
                  </a:lnTo>
                  <a:lnTo>
                    <a:pt x="9893" y="107937"/>
                  </a:lnTo>
                  <a:lnTo>
                    <a:pt x="15989" y="112382"/>
                  </a:lnTo>
                  <a:lnTo>
                    <a:pt x="13639" y="105194"/>
                  </a:lnTo>
                  <a:lnTo>
                    <a:pt x="19748" y="100761"/>
                  </a:lnTo>
                  <a:close/>
                </a:path>
                <a:path w="434975" h="486409">
                  <a:moveTo>
                    <a:pt x="65455" y="417487"/>
                  </a:moveTo>
                  <a:lnTo>
                    <a:pt x="53505" y="417487"/>
                  </a:lnTo>
                  <a:lnTo>
                    <a:pt x="49796" y="406095"/>
                  </a:lnTo>
                  <a:lnTo>
                    <a:pt x="46151" y="417487"/>
                  </a:lnTo>
                  <a:lnTo>
                    <a:pt x="34175" y="417487"/>
                  </a:lnTo>
                  <a:lnTo>
                    <a:pt x="43827" y="424510"/>
                  </a:lnTo>
                  <a:lnTo>
                    <a:pt x="40157" y="435864"/>
                  </a:lnTo>
                  <a:lnTo>
                    <a:pt x="49796" y="428879"/>
                  </a:lnTo>
                  <a:lnTo>
                    <a:pt x="59499" y="435864"/>
                  </a:lnTo>
                  <a:lnTo>
                    <a:pt x="55791" y="424510"/>
                  </a:lnTo>
                  <a:lnTo>
                    <a:pt x="65455" y="417487"/>
                  </a:lnTo>
                  <a:close/>
                </a:path>
                <a:path w="434975" h="486409">
                  <a:moveTo>
                    <a:pt x="65455" y="64363"/>
                  </a:moveTo>
                  <a:lnTo>
                    <a:pt x="53505" y="64363"/>
                  </a:lnTo>
                  <a:lnTo>
                    <a:pt x="49796" y="52984"/>
                  </a:lnTo>
                  <a:lnTo>
                    <a:pt x="46151" y="64363"/>
                  </a:lnTo>
                  <a:lnTo>
                    <a:pt x="34175" y="64363"/>
                  </a:lnTo>
                  <a:lnTo>
                    <a:pt x="43827" y="71374"/>
                  </a:lnTo>
                  <a:lnTo>
                    <a:pt x="40157" y="82753"/>
                  </a:lnTo>
                  <a:lnTo>
                    <a:pt x="49796" y="75730"/>
                  </a:lnTo>
                  <a:lnTo>
                    <a:pt x="59499" y="82753"/>
                  </a:lnTo>
                  <a:lnTo>
                    <a:pt x="55791" y="71374"/>
                  </a:lnTo>
                  <a:lnTo>
                    <a:pt x="65455" y="64363"/>
                  </a:lnTo>
                  <a:close/>
                </a:path>
                <a:path w="434975" h="486409">
                  <a:moveTo>
                    <a:pt x="135978" y="443522"/>
                  </a:moveTo>
                  <a:lnTo>
                    <a:pt x="117805" y="443522"/>
                  </a:lnTo>
                  <a:lnTo>
                    <a:pt x="112191" y="426224"/>
                  </a:lnTo>
                  <a:lnTo>
                    <a:pt x="106565" y="443522"/>
                  </a:lnTo>
                  <a:lnTo>
                    <a:pt x="88353" y="443522"/>
                  </a:lnTo>
                  <a:lnTo>
                    <a:pt x="103085" y="454228"/>
                  </a:lnTo>
                  <a:lnTo>
                    <a:pt x="97459" y="471525"/>
                  </a:lnTo>
                  <a:lnTo>
                    <a:pt x="112191" y="460844"/>
                  </a:lnTo>
                  <a:lnTo>
                    <a:pt x="126898" y="471525"/>
                  </a:lnTo>
                  <a:lnTo>
                    <a:pt x="121272" y="454228"/>
                  </a:lnTo>
                  <a:lnTo>
                    <a:pt x="135978" y="443522"/>
                  </a:lnTo>
                  <a:close/>
                </a:path>
                <a:path w="434975" h="486409">
                  <a:moveTo>
                    <a:pt x="135978" y="33172"/>
                  </a:moveTo>
                  <a:lnTo>
                    <a:pt x="117805" y="33172"/>
                  </a:lnTo>
                  <a:lnTo>
                    <a:pt x="112191" y="15862"/>
                  </a:lnTo>
                  <a:lnTo>
                    <a:pt x="106565" y="33172"/>
                  </a:lnTo>
                  <a:lnTo>
                    <a:pt x="88353" y="33172"/>
                  </a:lnTo>
                  <a:lnTo>
                    <a:pt x="103085" y="43865"/>
                  </a:lnTo>
                  <a:lnTo>
                    <a:pt x="97459" y="61175"/>
                  </a:lnTo>
                  <a:lnTo>
                    <a:pt x="112191" y="50482"/>
                  </a:lnTo>
                  <a:lnTo>
                    <a:pt x="126898" y="61175"/>
                  </a:lnTo>
                  <a:lnTo>
                    <a:pt x="121272" y="43865"/>
                  </a:lnTo>
                  <a:lnTo>
                    <a:pt x="135978" y="33172"/>
                  </a:lnTo>
                  <a:close/>
                </a:path>
                <a:path w="434975" h="486409">
                  <a:moveTo>
                    <a:pt x="241642" y="439978"/>
                  </a:moveTo>
                  <a:lnTo>
                    <a:pt x="211505" y="439978"/>
                  </a:lnTo>
                  <a:lnTo>
                    <a:pt x="202196" y="411353"/>
                  </a:lnTo>
                  <a:lnTo>
                    <a:pt x="192874" y="439978"/>
                  </a:lnTo>
                  <a:lnTo>
                    <a:pt x="162775" y="439978"/>
                  </a:lnTo>
                  <a:lnTo>
                    <a:pt x="187147" y="457682"/>
                  </a:lnTo>
                  <a:lnTo>
                    <a:pt x="177825" y="486346"/>
                  </a:lnTo>
                  <a:lnTo>
                    <a:pt x="202196" y="468617"/>
                  </a:lnTo>
                  <a:lnTo>
                    <a:pt x="226580" y="486346"/>
                  </a:lnTo>
                  <a:lnTo>
                    <a:pt x="217246" y="457682"/>
                  </a:lnTo>
                  <a:lnTo>
                    <a:pt x="241642" y="439978"/>
                  </a:lnTo>
                  <a:close/>
                </a:path>
                <a:path w="434975" h="486409">
                  <a:moveTo>
                    <a:pt x="241642" y="28651"/>
                  </a:moveTo>
                  <a:lnTo>
                    <a:pt x="211505" y="28651"/>
                  </a:lnTo>
                  <a:lnTo>
                    <a:pt x="202196" y="0"/>
                  </a:lnTo>
                  <a:lnTo>
                    <a:pt x="192874" y="28651"/>
                  </a:lnTo>
                  <a:lnTo>
                    <a:pt x="162775" y="28651"/>
                  </a:lnTo>
                  <a:lnTo>
                    <a:pt x="187147" y="46355"/>
                  </a:lnTo>
                  <a:lnTo>
                    <a:pt x="177825" y="75018"/>
                  </a:lnTo>
                  <a:lnTo>
                    <a:pt x="202196" y="57302"/>
                  </a:lnTo>
                  <a:lnTo>
                    <a:pt x="226580" y="75018"/>
                  </a:lnTo>
                  <a:lnTo>
                    <a:pt x="217246" y="46355"/>
                  </a:lnTo>
                  <a:lnTo>
                    <a:pt x="241642" y="28651"/>
                  </a:lnTo>
                  <a:close/>
                </a:path>
                <a:path w="434975" h="486409">
                  <a:moveTo>
                    <a:pt x="351828" y="391731"/>
                  </a:moveTo>
                  <a:lnTo>
                    <a:pt x="313512" y="391731"/>
                  </a:lnTo>
                  <a:lnTo>
                    <a:pt x="301650" y="355295"/>
                  </a:lnTo>
                  <a:lnTo>
                    <a:pt x="289814" y="391731"/>
                  </a:lnTo>
                  <a:lnTo>
                    <a:pt x="251472" y="391731"/>
                  </a:lnTo>
                  <a:lnTo>
                    <a:pt x="282486" y="414286"/>
                  </a:lnTo>
                  <a:lnTo>
                    <a:pt x="270662" y="450735"/>
                  </a:lnTo>
                  <a:lnTo>
                    <a:pt x="301650" y="428218"/>
                  </a:lnTo>
                  <a:lnTo>
                    <a:pt x="332676" y="450735"/>
                  </a:lnTo>
                  <a:lnTo>
                    <a:pt x="320814" y="414286"/>
                  </a:lnTo>
                  <a:lnTo>
                    <a:pt x="351828" y="391731"/>
                  </a:lnTo>
                  <a:close/>
                </a:path>
                <a:path w="434975" h="486409">
                  <a:moveTo>
                    <a:pt x="351828" y="59982"/>
                  </a:moveTo>
                  <a:lnTo>
                    <a:pt x="313512" y="59982"/>
                  </a:lnTo>
                  <a:lnTo>
                    <a:pt x="301650" y="23520"/>
                  </a:lnTo>
                  <a:lnTo>
                    <a:pt x="289814" y="59982"/>
                  </a:lnTo>
                  <a:lnTo>
                    <a:pt x="251472" y="59982"/>
                  </a:lnTo>
                  <a:lnTo>
                    <a:pt x="282486" y="82511"/>
                  </a:lnTo>
                  <a:lnTo>
                    <a:pt x="270662" y="118973"/>
                  </a:lnTo>
                  <a:lnTo>
                    <a:pt x="301650" y="96456"/>
                  </a:lnTo>
                  <a:lnTo>
                    <a:pt x="332676" y="118973"/>
                  </a:lnTo>
                  <a:lnTo>
                    <a:pt x="320814" y="82511"/>
                  </a:lnTo>
                  <a:lnTo>
                    <a:pt x="351828" y="59982"/>
                  </a:lnTo>
                  <a:close/>
                </a:path>
                <a:path w="434975" h="486409">
                  <a:moveTo>
                    <a:pt x="434594" y="293192"/>
                  </a:moveTo>
                  <a:lnTo>
                    <a:pt x="389432" y="293192"/>
                  </a:lnTo>
                  <a:lnTo>
                    <a:pt x="375475" y="250253"/>
                  </a:lnTo>
                  <a:lnTo>
                    <a:pt x="361480" y="293192"/>
                  </a:lnTo>
                  <a:lnTo>
                    <a:pt x="316318" y="293192"/>
                  </a:lnTo>
                  <a:lnTo>
                    <a:pt x="352869" y="319760"/>
                  </a:lnTo>
                  <a:lnTo>
                    <a:pt x="338912" y="362750"/>
                  </a:lnTo>
                  <a:lnTo>
                    <a:pt x="375475" y="336194"/>
                  </a:lnTo>
                  <a:lnTo>
                    <a:pt x="412013" y="362750"/>
                  </a:lnTo>
                  <a:lnTo>
                    <a:pt x="398056" y="319760"/>
                  </a:lnTo>
                  <a:lnTo>
                    <a:pt x="434594" y="293192"/>
                  </a:lnTo>
                  <a:close/>
                </a:path>
                <a:path w="434975" h="486409">
                  <a:moveTo>
                    <a:pt x="434594" y="162204"/>
                  </a:moveTo>
                  <a:lnTo>
                    <a:pt x="389432" y="162204"/>
                  </a:lnTo>
                  <a:lnTo>
                    <a:pt x="375475" y="119240"/>
                  </a:lnTo>
                  <a:lnTo>
                    <a:pt x="361480" y="162204"/>
                  </a:lnTo>
                  <a:lnTo>
                    <a:pt x="316318" y="162204"/>
                  </a:lnTo>
                  <a:lnTo>
                    <a:pt x="352869" y="188772"/>
                  </a:lnTo>
                  <a:lnTo>
                    <a:pt x="338912" y="231736"/>
                  </a:lnTo>
                  <a:lnTo>
                    <a:pt x="375475" y="205181"/>
                  </a:lnTo>
                  <a:lnTo>
                    <a:pt x="412013" y="231736"/>
                  </a:lnTo>
                  <a:lnTo>
                    <a:pt x="398056" y="188772"/>
                  </a:lnTo>
                  <a:lnTo>
                    <a:pt x="434594" y="162204"/>
                  </a:lnTo>
                  <a:close/>
                </a:path>
              </a:pathLst>
            </a:custGeom>
            <a:solidFill>
              <a:srgbClr val="FDEE0D"/>
            </a:solidFill>
          </p:spPr>
          <p:txBody>
            <a:bodyPr wrap="square" lIns="0" tIns="0" rIns="0" bIns="0" rtlCol="0"/>
            <a:lstStyle/>
            <a:p>
              <a:endParaRPr sz="2263"/>
            </a:p>
          </p:txBody>
        </p:sp>
      </p:grpSp>
      <p:pic>
        <p:nvPicPr>
          <p:cNvPr id="38" name="Picture 9">
            <a:extLst>
              <a:ext uri="{FF2B5EF4-FFF2-40B4-BE49-F238E27FC236}">
                <a16:creationId xmlns:a16="http://schemas.microsoft.com/office/drawing/2014/main" id="{E5A0BFF2-DFA1-1545-9B22-4B2D50A227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950416"/>
            <a:ext cx="12192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Altbilgi Yer Tutucusu 4">
            <a:extLst>
              <a:ext uri="{FF2B5EF4-FFF2-40B4-BE49-F238E27FC236}">
                <a16:creationId xmlns:a16="http://schemas.microsoft.com/office/drawing/2014/main" id="{5DACD0C2-EDEC-D448-83F3-6C4DA9A98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97136" y="6514410"/>
            <a:ext cx="2854271" cy="403003"/>
          </a:xfrm>
          <a:prstGeom prst="rect">
            <a:avLst/>
          </a:prstGeom>
        </p:spPr>
        <p:txBody>
          <a:bodyPr/>
          <a:lstStyle>
            <a:lvl1pPr algn="ctr">
              <a:defRPr sz="1600" b="0"/>
            </a:lvl1pPr>
          </a:lstStyle>
          <a:p>
            <a:r>
              <a:rPr lang="tr-TR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Directorate for EU Affairs</a:t>
            </a:r>
            <a:endParaRPr lang="tr-TR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24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ransition spd="slow">
    <p:push dir="r"/>
  </p:transition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imes New Roman" panose="02020603050405020304" pitchFamily="18" charset="0"/>
          <a:ea typeface="Ebrima" panose="02000000000000000000" pitchFamily="2" charset="0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B19A81-0DE7-E24C-93EE-AD33D8C9F08F}"/>
              </a:ext>
            </a:extLst>
          </p:cNvPr>
          <p:cNvSpPr/>
          <p:nvPr userDrawn="1"/>
        </p:nvSpPr>
        <p:spPr>
          <a:xfrm>
            <a:off x="10335568" y="6200939"/>
            <a:ext cx="1589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prstClr val="white"/>
                </a:solidFill>
              </a:rPr>
              <a:t>www.ab.gov.tr</a:t>
            </a:r>
            <a:endParaRPr lang="tr-TR" b="1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1AA108-1246-0648-ABFE-9A5BDF1BE83E}"/>
              </a:ext>
            </a:extLst>
          </p:cNvPr>
          <p:cNvSpPr/>
          <p:nvPr userDrawn="1"/>
        </p:nvSpPr>
        <p:spPr>
          <a:xfrm>
            <a:off x="4397015" y="6200939"/>
            <a:ext cx="2580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 err="1">
                <a:solidFill>
                  <a:prstClr val="white"/>
                </a:solidFill>
              </a:rPr>
              <a:t>Directorate</a:t>
            </a:r>
            <a:r>
              <a:rPr lang="tr-TR" b="1" dirty="0">
                <a:solidFill>
                  <a:prstClr val="white"/>
                </a:solidFill>
              </a:rPr>
              <a:t> </a:t>
            </a:r>
            <a:r>
              <a:rPr lang="tr-TR" b="1" dirty="0" err="1">
                <a:solidFill>
                  <a:prstClr val="white"/>
                </a:solidFill>
              </a:rPr>
              <a:t>for</a:t>
            </a:r>
            <a:r>
              <a:rPr lang="tr-TR" b="1" dirty="0">
                <a:solidFill>
                  <a:prstClr val="white"/>
                </a:solidFill>
              </a:rPr>
              <a:t> EU </a:t>
            </a:r>
            <a:r>
              <a:rPr lang="tr-TR" b="1" dirty="0" err="1">
                <a:solidFill>
                  <a:prstClr val="white"/>
                </a:solidFill>
              </a:rPr>
              <a:t>Affairs</a:t>
            </a:r>
            <a:endParaRPr lang="tr-TR" b="1" dirty="0">
              <a:solidFill>
                <a:prstClr val="white"/>
              </a:solidFill>
            </a:endParaRPr>
          </a:p>
        </p:txBody>
      </p:sp>
      <p:pic>
        <p:nvPicPr>
          <p:cNvPr id="18" name="Resim 31">
            <a:extLst>
              <a:ext uri="{FF2B5EF4-FFF2-40B4-BE49-F238E27FC236}">
                <a16:creationId xmlns:a16="http://schemas.microsoft.com/office/drawing/2014/main" id="{5E50CF16-09E7-434E-A417-4C36CC4746A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6190911"/>
            <a:ext cx="1496101" cy="379360"/>
          </a:xfrm>
          <a:prstGeom prst="rect">
            <a:avLst/>
          </a:prstGeom>
        </p:spPr>
      </p:pic>
      <p:sp>
        <p:nvSpPr>
          <p:cNvPr id="19" name="AutoShape 2">
            <a:extLst>
              <a:ext uri="{FF2B5EF4-FFF2-40B4-BE49-F238E27FC236}">
                <a16:creationId xmlns:a16="http://schemas.microsoft.com/office/drawing/2014/main" id="{B749F334-39CC-6F43-A97F-E87B698B25C8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041B3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endParaRPr lang="x-none" altLang="x-none" sz="3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297B565-F932-FE45-AFA7-F1D44DE18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r="2055" b="20345"/>
          <a:stretch/>
        </p:blipFill>
        <p:spPr>
          <a:xfrm>
            <a:off x="0" y="6467712"/>
            <a:ext cx="12190816" cy="403003"/>
          </a:xfrm>
          <a:prstGeom prst="rect">
            <a:avLst/>
          </a:prstGeom>
        </p:spPr>
      </p:pic>
      <p:pic>
        <p:nvPicPr>
          <p:cNvPr id="21" name="Resim 31">
            <a:extLst>
              <a:ext uri="{FF2B5EF4-FFF2-40B4-BE49-F238E27FC236}">
                <a16:creationId xmlns:a16="http://schemas.microsoft.com/office/drawing/2014/main" id="{257E572E-6D66-6D48-A955-C5839CB18E8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2" y="6409144"/>
            <a:ext cx="2199373" cy="580396"/>
          </a:xfrm>
          <a:prstGeom prst="rect">
            <a:avLst/>
          </a:prstGeom>
        </p:spPr>
      </p:pic>
      <p:sp>
        <p:nvSpPr>
          <p:cNvPr id="22" name="Metin kutusu 30">
            <a:extLst>
              <a:ext uri="{FF2B5EF4-FFF2-40B4-BE49-F238E27FC236}">
                <a16:creationId xmlns:a16="http://schemas.microsoft.com/office/drawing/2014/main" id="{A23B8568-6D48-E942-9298-C095929A0A15}"/>
              </a:ext>
            </a:extLst>
          </p:cNvPr>
          <p:cNvSpPr txBox="1"/>
          <p:nvPr userDrawn="1"/>
        </p:nvSpPr>
        <p:spPr>
          <a:xfrm>
            <a:off x="10579683" y="6509057"/>
            <a:ext cx="1825958" cy="320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www.ab.gov.tr</a:t>
            </a:r>
            <a:endParaRPr lang="tr-TR" sz="1400" b="1" dirty="0">
              <a:solidFill>
                <a:prstClr val="white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33" name="object 3">
            <a:extLst>
              <a:ext uri="{FF2B5EF4-FFF2-40B4-BE49-F238E27FC236}">
                <a16:creationId xmlns:a16="http://schemas.microsoft.com/office/drawing/2014/main" id="{FA8681B4-70F8-6F42-B282-F3980A352D61}"/>
              </a:ext>
            </a:extLst>
          </p:cNvPr>
          <p:cNvGrpSpPr/>
          <p:nvPr userDrawn="1"/>
        </p:nvGrpSpPr>
        <p:grpSpPr>
          <a:xfrm>
            <a:off x="92652" y="96786"/>
            <a:ext cx="1470761" cy="756844"/>
            <a:chOff x="255181" y="484378"/>
            <a:chExt cx="1328420" cy="730250"/>
          </a:xfrm>
        </p:grpSpPr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8F4E108F-EDE2-0B49-A8F7-C2AF4162FCC5}"/>
                </a:ext>
              </a:extLst>
            </p:cNvPr>
            <p:cNvSpPr/>
            <p:nvPr/>
          </p:nvSpPr>
          <p:spPr>
            <a:xfrm>
              <a:off x="255181" y="484378"/>
              <a:ext cx="1328191" cy="72976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63">
                <a:solidFill>
                  <a:prstClr val="black"/>
                </a:solidFill>
              </a:endParaRPr>
            </a:p>
          </p:txBody>
        </p:sp>
        <p:sp>
          <p:nvSpPr>
            <p:cNvPr id="35" name="object 5">
              <a:extLst>
                <a:ext uri="{FF2B5EF4-FFF2-40B4-BE49-F238E27FC236}">
                  <a16:creationId xmlns:a16="http://schemas.microsoft.com/office/drawing/2014/main" id="{7DFFC0E2-6838-1342-9E23-3222B94B39FF}"/>
                </a:ext>
              </a:extLst>
            </p:cNvPr>
            <p:cNvSpPr/>
            <p:nvPr/>
          </p:nvSpPr>
          <p:spPr>
            <a:xfrm>
              <a:off x="794009" y="735087"/>
              <a:ext cx="221513" cy="2329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63">
                <a:solidFill>
                  <a:prstClr val="black"/>
                </a:solidFill>
              </a:endParaRPr>
            </a:p>
          </p:txBody>
        </p:sp>
        <p:sp>
          <p:nvSpPr>
            <p:cNvPr id="36" name="object 6">
              <a:extLst>
                <a:ext uri="{FF2B5EF4-FFF2-40B4-BE49-F238E27FC236}">
                  <a16:creationId xmlns:a16="http://schemas.microsoft.com/office/drawing/2014/main" id="{73CB2017-4E5A-FC4E-A81F-D8A7EB8D684B}"/>
                </a:ext>
              </a:extLst>
            </p:cNvPr>
            <p:cNvSpPr/>
            <p:nvPr/>
          </p:nvSpPr>
          <p:spPr>
            <a:xfrm>
              <a:off x="358395" y="608170"/>
              <a:ext cx="447040" cy="482600"/>
            </a:xfrm>
            <a:custGeom>
              <a:avLst/>
              <a:gdLst/>
              <a:ahLst/>
              <a:cxnLst/>
              <a:rect l="l" t="t" r="r" b="b"/>
              <a:pathLst>
                <a:path w="447040" h="482600">
                  <a:moveTo>
                    <a:pt x="241109" y="0"/>
                  </a:moveTo>
                  <a:lnTo>
                    <a:pt x="192517" y="4898"/>
                  </a:lnTo>
                  <a:lnTo>
                    <a:pt x="147259" y="18947"/>
                  </a:lnTo>
                  <a:lnTo>
                    <a:pt x="106303" y="41176"/>
                  </a:lnTo>
                  <a:lnTo>
                    <a:pt x="70619" y="70616"/>
                  </a:lnTo>
                  <a:lnTo>
                    <a:pt x="41178" y="106297"/>
                  </a:lnTo>
                  <a:lnTo>
                    <a:pt x="18947" y="147248"/>
                  </a:lnTo>
                  <a:lnTo>
                    <a:pt x="4898" y="192500"/>
                  </a:lnTo>
                  <a:lnTo>
                    <a:pt x="0" y="241084"/>
                  </a:lnTo>
                  <a:lnTo>
                    <a:pt x="4898" y="289670"/>
                  </a:lnTo>
                  <a:lnTo>
                    <a:pt x="18947" y="334922"/>
                  </a:lnTo>
                  <a:lnTo>
                    <a:pt x="41178" y="375872"/>
                  </a:lnTo>
                  <a:lnTo>
                    <a:pt x="70619" y="411549"/>
                  </a:lnTo>
                  <a:lnTo>
                    <a:pt x="106303" y="440986"/>
                  </a:lnTo>
                  <a:lnTo>
                    <a:pt x="147259" y="463211"/>
                  </a:lnTo>
                  <a:lnTo>
                    <a:pt x="192517" y="477258"/>
                  </a:lnTo>
                  <a:lnTo>
                    <a:pt x="241109" y="482155"/>
                  </a:lnTo>
                  <a:lnTo>
                    <a:pt x="291853" y="476807"/>
                  </a:lnTo>
                  <a:lnTo>
                    <a:pt x="338917" y="461503"/>
                  </a:lnTo>
                  <a:lnTo>
                    <a:pt x="381182" y="437350"/>
                  </a:lnTo>
                  <a:lnTo>
                    <a:pt x="417532" y="405456"/>
                  </a:lnTo>
                  <a:lnTo>
                    <a:pt x="446849" y="366928"/>
                  </a:lnTo>
                  <a:lnTo>
                    <a:pt x="417563" y="394163"/>
                  </a:lnTo>
                  <a:lnTo>
                    <a:pt x="383052" y="414851"/>
                  </a:lnTo>
                  <a:lnTo>
                    <a:pt x="344324" y="427996"/>
                  </a:lnTo>
                  <a:lnTo>
                    <a:pt x="302386" y="432600"/>
                  </a:lnTo>
                  <a:lnTo>
                    <a:pt x="258475" y="427542"/>
                  </a:lnTo>
                  <a:lnTo>
                    <a:pt x="218165" y="413135"/>
                  </a:lnTo>
                  <a:lnTo>
                    <a:pt x="182605" y="390528"/>
                  </a:lnTo>
                  <a:lnTo>
                    <a:pt x="152946" y="360870"/>
                  </a:lnTo>
                  <a:lnTo>
                    <a:pt x="130337" y="325311"/>
                  </a:lnTo>
                  <a:lnTo>
                    <a:pt x="115929" y="284999"/>
                  </a:lnTo>
                  <a:lnTo>
                    <a:pt x="110870" y="241084"/>
                  </a:lnTo>
                  <a:lnTo>
                    <a:pt x="115929" y="197178"/>
                  </a:lnTo>
                  <a:lnTo>
                    <a:pt x="130337" y="156873"/>
                  </a:lnTo>
                  <a:lnTo>
                    <a:pt x="152946" y="121318"/>
                  </a:lnTo>
                  <a:lnTo>
                    <a:pt x="182605" y="91663"/>
                  </a:lnTo>
                  <a:lnTo>
                    <a:pt x="218165" y="69057"/>
                  </a:lnTo>
                  <a:lnTo>
                    <a:pt x="258475" y="54651"/>
                  </a:lnTo>
                  <a:lnTo>
                    <a:pt x="302386" y="49593"/>
                  </a:lnTo>
                  <a:lnTo>
                    <a:pt x="344262" y="54181"/>
                  </a:lnTo>
                  <a:lnTo>
                    <a:pt x="382941" y="67287"/>
                  </a:lnTo>
                  <a:lnTo>
                    <a:pt x="417417" y="87923"/>
                  </a:lnTo>
                  <a:lnTo>
                    <a:pt x="446684" y="115100"/>
                  </a:lnTo>
                  <a:lnTo>
                    <a:pt x="417363" y="76614"/>
                  </a:lnTo>
                  <a:lnTo>
                    <a:pt x="381041" y="44755"/>
                  </a:lnTo>
                  <a:lnTo>
                    <a:pt x="338820" y="20628"/>
                  </a:lnTo>
                  <a:lnTo>
                    <a:pt x="291808" y="5341"/>
                  </a:lnTo>
                  <a:lnTo>
                    <a:pt x="2411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63">
                <a:solidFill>
                  <a:prstClr val="black"/>
                </a:solidFill>
              </a:endParaRPr>
            </a:p>
          </p:txBody>
        </p:sp>
        <p:sp>
          <p:nvSpPr>
            <p:cNvPr id="37" name="object 7">
              <a:extLst>
                <a:ext uri="{FF2B5EF4-FFF2-40B4-BE49-F238E27FC236}">
                  <a16:creationId xmlns:a16="http://schemas.microsoft.com/office/drawing/2014/main" id="{619815F6-2D68-494C-B87F-B58E315C071E}"/>
                </a:ext>
              </a:extLst>
            </p:cNvPr>
            <p:cNvSpPr/>
            <p:nvPr/>
          </p:nvSpPr>
          <p:spPr>
            <a:xfrm>
              <a:off x="1038263" y="603491"/>
              <a:ext cx="434975" cy="486409"/>
            </a:xfrm>
            <a:custGeom>
              <a:avLst/>
              <a:gdLst/>
              <a:ahLst/>
              <a:cxnLst/>
              <a:rect l="l" t="t" r="r" b="b"/>
              <a:pathLst>
                <a:path w="434975" h="486409">
                  <a:moveTo>
                    <a:pt x="19748" y="385381"/>
                  </a:moveTo>
                  <a:lnTo>
                    <a:pt x="12217" y="385381"/>
                  </a:lnTo>
                  <a:lnTo>
                    <a:pt x="9893" y="378218"/>
                  </a:lnTo>
                  <a:lnTo>
                    <a:pt x="7531" y="385381"/>
                  </a:lnTo>
                  <a:lnTo>
                    <a:pt x="0" y="385381"/>
                  </a:lnTo>
                  <a:lnTo>
                    <a:pt x="6108" y="389839"/>
                  </a:lnTo>
                  <a:lnTo>
                    <a:pt x="3771" y="397002"/>
                  </a:lnTo>
                  <a:lnTo>
                    <a:pt x="9893" y="392569"/>
                  </a:lnTo>
                  <a:lnTo>
                    <a:pt x="15989" y="397002"/>
                  </a:lnTo>
                  <a:lnTo>
                    <a:pt x="13639" y="389839"/>
                  </a:lnTo>
                  <a:lnTo>
                    <a:pt x="19748" y="385381"/>
                  </a:lnTo>
                  <a:close/>
                </a:path>
                <a:path w="434975" h="486409">
                  <a:moveTo>
                    <a:pt x="19748" y="100761"/>
                  </a:moveTo>
                  <a:lnTo>
                    <a:pt x="12217" y="100761"/>
                  </a:lnTo>
                  <a:lnTo>
                    <a:pt x="9893" y="93586"/>
                  </a:lnTo>
                  <a:lnTo>
                    <a:pt x="7531" y="100761"/>
                  </a:lnTo>
                  <a:lnTo>
                    <a:pt x="0" y="100761"/>
                  </a:lnTo>
                  <a:lnTo>
                    <a:pt x="6108" y="105194"/>
                  </a:lnTo>
                  <a:lnTo>
                    <a:pt x="3771" y="112382"/>
                  </a:lnTo>
                  <a:lnTo>
                    <a:pt x="9893" y="107937"/>
                  </a:lnTo>
                  <a:lnTo>
                    <a:pt x="15989" y="112382"/>
                  </a:lnTo>
                  <a:lnTo>
                    <a:pt x="13639" y="105194"/>
                  </a:lnTo>
                  <a:lnTo>
                    <a:pt x="19748" y="100761"/>
                  </a:lnTo>
                  <a:close/>
                </a:path>
                <a:path w="434975" h="486409">
                  <a:moveTo>
                    <a:pt x="65455" y="417487"/>
                  </a:moveTo>
                  <a:lnTo>
                    <a:pt x="53505" y="417487"/>
                  </a:lnTo>
                  <a:lnTo>
                    <a:pt x="49796" y="406095"/>
                  </a:lnTo>
                  <a:lnTo>
                    <a:pt x="46151" y="417487"/>
                  </a:lnTo>
                  <a:lnTo>
                    <a:pt x="34175" y="417487"/>
                  </a:lnTo>
                  <a:lnTo>
                    <a:pt x="43827" y="424510"/>
                  </a:lnTo>
                  <a:lnTo>
                    <a:pt x="40157" y="435864"/>
                  </a:lnTo>
                  <a:lnTo>
                    <a:pt x="49796" y="428879"/>
                  </a:lnTo>
                  <a:lnTo>
                    <a:pt x="59499" y="435864"/>
                  </a:lnTo>
                  <a:lnTo>
                    <a:pt x="55791" y="424510"/>
                  </a:lnTo>
                  <a:lnTo>
                    <a:pt x="65455" y="417487"/>
                  </a:lnTo>
                  <a:close/>
                </a:path>
                <a:path w="434975" h="486409">
                  <a:moveTo>
                    <a:pt x="65455" y="64363"/>
                  </a:moveTo>
                  <a:lnTo>
                    <a:pt x="53505" y="64363"/>
                  </a:lnTo>
                  <a:lnTo>
                    <a:pt x="49796" y="52984"/>
                  </a:lnTo>
                  <a:lnTo>
                    <a:pt x="46151" y="64363"/>
                  </a:lnTo>
                  <a:lnTo>
                    <a:pt x="34175" y="64363"/>
                  </a:lnTo>
                  <a:lnTo>
                    <a:pt x="43827" y="71374"/>
                  </a:lnTo>
                  <a:lnTo>
                    <a:pt x="40157" y="82753"/>
                  </a:lnTo>
                  <a:lnTo>
                    <a:pt x="49796" y="75730"/>
                  </a:lnTo>
                  <a:lnTo>
                    <a:pt x="59499" y="82753"/>
                  </a:lnTo>
                  <a:lnTo>
                    <a:pt x="55791" y="71374"/>
                  </a:lnTo>
                  <a:lnTo>
                    <a:pt x="65455" y="64363"/>
                  </a:lnTo>
                  <a:close/>
                </a:path>
                <a:path w="434975" h="486409">
                  <a:moveTo>
                    <a:pt x="135978" y="443522"/>
                  </a:moveTo>
                  <a:lnTo>
                    <a:pt x="117805" y="443522"/>
                  </a:lnTo>
                  <a:lnTo>
                    <a:pt x="112191" y="426224"/>
                  </a:lnTo>
                  <a:lnTo>
                    <a:pt x="106565" y="443522"/>
                  </a:lnTo>
                  <a:lnTo>
                    <a:pt x="88353" y="443522"/>
                  </a:lnTo>
                  <a:lnTo>
                    <a:pt x="103085" y="454228"/>
                  </a:lnTo>
                  <a:lnTo>
                    <a:pt x="97459" y="471525"/>
                  </a:lnTo>
                  <a:lnTo>
                    <a:pt x="112191" y="460844"/>
                  </a:lnTo>
                  <a:lnTo>
                    <a:pt x="126898" y="471525"/>
                  </a:lnTo>
                  <a:lnTo>
                    <a:pt x="121272" y="454228"/>
                  </a:lnTo>
                  <a:lnTo>
                    <a:pt x="135978" y="443522"/>
                  </a:lnTo>
                  <a:close/>
                </a:path>
                <a:path w="434975" h="486409">
                  <a:moveTo>
                    <a:pt x="135978" y="33172"/>
                  </a:moveTo>
                  <a:lnTo>
                    <a:pt x="117805" y="33172"/>
                  </a:lnTo>
                  <a:lnTo>
                    <a:pt x="112191" y="15862"/>
                  </a:lnTo>
                  <a:lnTo>
                    <a:pt x="106565" y="33172"/>
                  </a:lnTo>
                  <a:lnTo>
                    <a:pt x="88353" y="33172"/>
                  </a:lnTo>
                  <a:lnTo>
                    <a:pt x="103085" y="43865"/>
                  </a:lnTo>
                  <a:lnTo>
                    <a:pt x="97459" y="61175"/>
                  </a:lnTo>
                  <a:lnTo>
                    <a:pt x="112191" y="50482"/>
                  </a:lnTo>
                  <a:lnTo>
                    <a:pt x="126898" y="61175"/>
                  </a:lnTo>
                  <a:lnTo>
                    <a:pt x="121272" y="43865"/>
                  </a:lnTo>
                  <a:lnTo>
                    <a:pt x="135978" y="33172"/>
                  </a:lnTo>
                  <a:close/>
                </a:path>
                <a:path w="434975" h="486409">
                  <a:moveTo>
                    <a:pt x="241642" y="439978"/>
                  </a:moveTo>
                  <a:lnTo>
                    <a:pt x="211505" y="439978"/>
                  </a:lnTo>
                  <a:lnTo>
                    <a:pt x="202196" y="411353"/>
                  </a:lnTo>
                  <a:lnTo>
                    <a:pt x="192874" y="439978"/>
                  </a:lnTo>
                  <a:lnTo>
                    <a:pt x="162775" y="439978"/>
                  </a:lnTo>
                  <a:lnTo>
                    <a:pt x="187147" y="457682"/>
                  </a:lnTo>
                  <a:lnTo>
                    <a:pt x="177825" y="486346"/>
                  </a:lnTo>
                  <a:lnTo>
                    <a:pt x="202196" y="468617"/>
                  </a:lnTo>
                  <a:lnTo>
                    <a:pt x="226580" y="486346"/>
                  </a:lnTo>
                  <a:lnTo>
                    <a:pt x="217246" y="457682"/>
                  </a:lnTo>
                  <a:lnTo>
                    <a:pt x="241642" y="439978"/>
                  </a:lnTo>
                  <a:close/>
                </a:path>
                <a:path w="434975" h="486409">
                  <a:moveTo>
                    <a:pt x="241642" y="28651"/>
                  </a:moveTo>
                  <a:lnTo>
                    <a:pt x="211505" y="28651"/>
                  </a:lnTo>
                  <a:lnTo>
                    <a:pt x="202196" y="0"/>
                  </a:lnTo>
                  <a:lnTo>
                    <a:pt x="192874" y="28651"/>
                  </a:lnTo>
                  <a:lnTo>
                    <a:pt x="162775" y="28651"/>
                  </a:lnTo>
                  <a:lnTo>
                    <a:pt x="187147" y="46355"/>
                  </a:lnTo>
                  <a:lnTo>
                    <a:pt x="177825" y="75018"/>
                  </a:lnTo>
                  <a:lnTo>
                    <a:pt x="202196" y="57302"/>
                  </a:lnTo>
                  <a:lnTo>
                    <a:pt x="226580" y="75018"/>
                  </a:lnTo>
                  <a:lnTo>
                    <a:pt x="217246" y="46355"/>
                  </a:lnTo>
                  <a:lnTo>
                    <a:pt x="241642" y="28651"/>
                  </a:lnTo>
                  <a:close/>
                </a:path>
                <a:path w="434975" h="486409">
                  <a:moveTo>
                    <a:pt x="351828" y="391731"/>
                  </a:moveTo>
                  <a:lnTo>
                    <a:pt x="313512" y="391731"/>
                  </a:lnTo>
                  <a:lnTo>
                    <a:pt x="301650" y="355295"/>
                  </a:lnTo>
                  <a:lnTo>
                    <a:pt x="289814" y="391731"/>
                  </a:lnTo>
                  <a:lnTo>
                    <a:pt x="251472" y="391731"/>
                  </a:lnTo>
                  <a:lnTo>
                    <a:pt x="282486" y="414286"/>
                  </a:lnTo>
                  <a:lnTo>
                    <a:pt x="270662" y="450735"/>
                  </a:lnTo>
                  <a:lnTo>
                    <a:pt x="301650" y="428218"/>
                  </a:lnTo>
                  <a:lnTo>
                    <a:pt x="332676" y="450735"/>
                  </a:lnTo>
                  <a:lnTo>
                    <a:pt x="320814" y="414286"/>
                  </a:lnTo>
                  <a:lnTo>
                    <a:pt x="351828" y="391731"/>
                  </a:lnTo>
                  <a:close/>
                </a:path>
                <a:path w="434975" h="486409">
                  <a:moveTo>
                    <a:pt x="351828" y="59982"/>
                  </a:moveTo>
                  <a:lnTo>
                    <a:pt x="313512" y="59982"/>
                  </a:lnTo>
                  <a:lnTo>
                    <a:pt x="301650" y="23520"/>
                  </a:lnTo>
                  <a:lnTo>
                    <a:pt x="289814" y="59982"/>
                  </a:lnTo>
                  <a:lnTo>
                    <a:pt x="251472" y="59982"/>
                  </a:lnTo>
                  <a:lnTo>
                    <a:pt x="282486" y="82511"/>
                  </a:lnTo>
                  <a:lnTo>
                    <a:pt x="270662" y="118973"/>
                  </a:lnTo>
                  <a:lnTo>
                    <a:pt x="301650" y="96456"/>
                  </a:lnTo>
                  <a:lnTo>
                    <a:pt x="332676" y="118973"/>
                  </a:lnTo>
                  <a:lnTo>
                    <a:pt x="320814" y="82511"/>
                  </a:lnTo>
                  <a:lnTo>
                    <a:pt x="351828" y="59982"/>
                  </a:lnTo>
                  <a:close/>
                </a:path>
                <a:path w="434975" h="486409">
                  <a:moveTo>
                    <a:pt x="434594" y="293192"/>
                  </a:moveTo>
                  <a:lnTo>
                    <a:pt x="389432" y="293192"/>
                  </a:lnTo>
                  <a:lnTo>
                    <a:pt x="375475" y="250253"/>
                  </a:lnTo>
                  <a:lnTo>
                    <a:pt x="361480" y="293192"/>
                  </a:lnTo>
                  <a:lnTo>
                    <a:pt x="316318" y="293192"/>
                  </a:lnTo>
                  <a:lnTo>
                    <a:pt x="352869" y="319760"/>
                  </a:lnTo>
                  <a:lnTo>
                    <a:pt x="338912" y="362750"/>
                  </a:lnTo>
                  <a:lnTo>
                    <a:pt x="375475" y="336194"/>
                  </a:lnTo>
                  <a:lnTo>
                    <a:pt x="412013" y="362750"/>
                  </a:lnTo>
                  <a:lnTo>
                    <a:pt x="398056" y="319760"/>
                  </a:lnTo>
                  <a:lnTo>
                    <a:pt x="434594" y="293192"/>
                  </a:lnTo>
                  <a:close/>
                </a:path>
                <a:path w="434975" h="486409">
                  <a:moveTo>
                    <a:pt x="434594" y="162204"/>
                  </a:moveTo>
                  <a:lnTo>
                    <a:pt x="389432" y="162204"/>
                  </a:lnTo>
                  <a:lnTo>
                    <a:pt x="375475" y="119240"/>
                  </a:lnTo>
                  <a:lnTo>
                    <a:pt x="361480" y="162204"/>
                  </a:lnTo>
                  <a:lnTo>
                    <a:pt x="316318" y="162204"/>
                  </a:lnTo>
                  <a:lnTo>
                    <a:pt x="352869" y="188772"/>
                  </a:lnTo>
                  <a:lnTo>
                    <a:pt x="338912" y="231736"/>
                  </a:lnTo>
                  <a:lnTo>
                    <a:pt x="375475" y="205181"/>
                  </a:lnTo>
                  <a:lnTo>
                    <a:pt x="412013" y="231736"/>
                  </a:lnTo>
                  <a:lnTo>
                    <a:pt x="398056" y="188772"/>
                  </a:lnTo>
                  <a:lnTo>
                    <a:pt x="434594" y="162204"/>
                  </a:lnTo>
                  <a:close/>
                </a:path>
              </a:pathLst>
            </a:custGeom>
            <a:solidFill>
              <a:srgbClr val="FDEE0D"/>
            </a:solidFill>
          </p:spPr>
          <p:txBody>
            <a:bodyPr wrap="square" lIns="0" tIns="0" rIns="0" bIns="0" rtlCol="0"/>
            <a:lstStyle/>
            <a:p>
              <a:endParaRPr sz="2263">
                <a:solidFill>
                  <a:prstClr val="black"/>
                </a:solidFill>
              </a:endParaRPr>
            </a:p>
          </p:txBody>
        </p:sp>
      </p:grpSp>
      <p:pic>
        <p:nvPicPr>
          <p:cNvPr id="38" name="Picture 9">
            <a:extLst>
              <a:ext uri="{FF2B5EF4-FFF2-40B4-BE49-F238E27FC236}">
                <a16:creationId xmlns:a16="http://schemas.microsoft.com/office/drawing/2014/main" id="{E5A0BFF2-DFA1-1545-9B22-4B2D50A227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950416"/>
            <a:ext cx="12192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Altbilgi Yer Tutucusu 4">
            <a:extLst>
              <a:ext uri="{FF2B5EF4-FFF2-40B4-BE49-F238E27FC236}">
                <a16:creationId xmlns:a16="http://schemas.microsoft.com/office/drawing/2014/main" id="{5DACD0C2-EDEC-D448-83F3-6C4DA9A98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97136" y="6514410"/>
            <a:ext cx="2854271" cy="403003"/>
          </a:xfrm>
          <a:prstGeom prst="rect">
            <a:avLst/>
          </a:prstGeom>
        </p:spPr>
        <p:txBody>
          <a:bodyPr/>
          <a:lstStyle>
            <a:lvl1pPr algn="ctr">
              <a:defRPr sz="1600" b="0"/>
            </a:lvl1pPr>
          </a:lstStyle>
          <a:p>
            <a:r>
              <a:rPr lang="tr-TR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Directorate for EU Affairs</a:t>
            </a:r>
            <a:endParaRPr lang="tr-TR" dirty="0">
              <a:solidFill>
                <a:prstClr val="white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41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 spd="slow">
    <p:push dir="r"/>
  </p:transition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imes New Roman" panose="02020603050405020304" pitchFamily="18" charset="0"/>
          <a:ea typeface="Ebrima" panose="02000000000000000000" pitchFamily="2" charset="0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fukavrupa.org.tr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://www.ab.gov.tr/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hyperlink" Target="http://www.ab.gov.tr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5F5C4F-0971-8E4C-8807-666F19D4A1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r="2055" b="20345"/>
          <a:stretch/>
        </p:blipFill>
        <p:spPr>
          <a:xfrm>
            <a:off x="0" y="6279617"/>
            <a:ext cx="12190816" cy="591099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5982B0B1-2882-0F48-BCAF-FB706A4C38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1" y="1258353"/>
            <a:ext cx="2632447" cy="44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Resim 31">
            <a:extLst>
              <a:ext uri="{FF2B5EF4-FFF2-40B4-BE49-F238E27FC236}">
                <a16:creationId xmlns:a16="http://schemas.microsoft.com/office/drawing/2014/main" id="{A4DCEE78-E51F-8D4E-89B2-3C67BD2EA1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3" y="6309339"/>
            <a:ext cx="2199373" cy="580396"/>
          </a:xfrm>
          <a:prstGeom prst="rect">
            <a:avLst/>
          </a:prstGeom>
        </p:spPr>
      </p:pic>
      <p:sp>
        <p:nvSpPr>
          <p:cNvPr id="15" name="Metin kutusu 30">
            <a:extLst>
              <a:ext uri="{FF2B5EF4-FFF2-40B4-BE49-F238E27FC236}">
                <a16:creationId xmlns:a16="http://schemas.microsoft.com/office/drawing/2014/main" id="{09866531-2564-EF41-AC19-FA18B9CE28C9}"/>
              </a:ext>
            </a:extLst>
          </p:cNvPr>
          <p:cNvSpPr txBox="1"/>
          <p:nvPr userDrawn="1"/>
        </p:nvSpPr>
        <p:spPr>
          <a:xfrm>
            <a:off x="10472371" y="6439381"/>
            <a:ext cx="1825958" cy="320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www.ab.gov.tr</a:t>
            </a:r>
            <a:endParaRPr lang="tr-TR" sz="14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AutoShape 45">
            <a:extLst>
              <a:ext uri="{FF2B5EF4-FFF2-40B4-BE49-F238E27FC236}">
                <a16:creationId xmlns:a16="http://schemas.microsoft.com/office/drawing/2014/main" id="{BDB18C1F-9F73-7C43-95D4-AC3B0BABD33F}"/>
              </a:ext>
            </a:extLst>
          </p:cNvPr>
          <p:cNvSpPr>
            <a:spLocks/>
          </p:cNvSpPr>
          <p:nvPr/>
        </p:nvSpPr>
        <p:spPr bwMode="auto">
          <a:xfrm>
            <a:off x="34741" y="3077903"/>
            <a:ext cx="12192000" cy="268975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11298" y="21600"/>
                </a:lnTo>
                <a:lnTo>
                  <a:pt x="15976" y="0"/>
                </a:lnTo>
                <a:lnTo>
                  <a:pt x="21600" y="0"/>
                </a:lnTo>
              </a:path>
            </a:pathLst>
          </a:custGeom>
          <a:noFill/>
          <a:ln w="50800" cap="flat" cmpd="sng">
            <a:solidFill>
              <a:srgbClr val="C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endParaRPr lang="x-none" altLang="x-none" sz="30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E9F0DD-8448-A442-B72C-8765B462E9ED}"/>
              </a:ext>
            </a:extLst>
          </p:cNvPr>
          <p:cNvSpPr txBox="1"/>
          <p:nvPr/>
        </p:nvSpPr>
        <p:spPr>
          <a:xfrm>
            <a:off x="5202159" y="1788028"/>
            <a:ext cx="69886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6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Avrupa Birliği Uzmanı </a:t>
            </a:r>
          </a:p>
          <a:p>
            <a:pPr algn="r"/>
            <a:r>
              <a:rPr lang="tr-TR" sz="26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Avrupa </a:t>
            </a:r>
            <a:r>
              <a:rPr lang="tr-TR" sz="2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Birliği Başkanlığı </a:t>
            </a:r>
            <a:endParaRPr lang="en-US" sz="26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r"/>
            <a:r>
              <a:rPr lang="tr-TR" sz="2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Mali İşbirliği ve Proje Uygulama Genel </a:t>
            </a:r>
            <a:r>
              <a:rPr lang="tr-TR" sz="26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Müdürlüğü</a:t>
            </a:r>
            <a:endParaRPr lang="tr-TR" sz="26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r"/>
            <a:endParaRPr lang="tr-TR" sz="3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tr-TR" sz="3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ED6BFF-5E48-FC47-9892-41D64205A060}"/>
              </a:ext>
            </a:extLst>
          </p:cNvPr>
          <p:cNvSpPr txBox="1"/>
          <p:nvPr/>
        </p:nvSpPr>
        <p:spPr>
          <a:xfrm>
            <a:off x="7439487" y="1046753"/>
            <a:ext cx="465177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8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İrem ÖZGÜR</a:t>
            </a:r>
            <a:r>
              <a:rPr lang="en-GB" sz="38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G</a:t>
            </a:r>
            <a:r>
              <a:rPr lang="tr-TR" sz="38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Ö</a:t>
            </a:r>
            <a:r>
              <a:rPr lang="en-GB" sz="38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</a:t>
            </a:r>
            <a:r>
              <a:rPr lang="tr-TR" sz="38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GÜ</a:t>
            </a:r>
            <a:r>
              <a:rPr lang="en-GB" sz="38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</a:t>
            </a:r>
            <a:endParaRPr lang="tr-TR" sz="38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CF132F-B073-C54B-80E4-38A296ED3F57}"/>
              </a:ext>
            </a:extLst>
          </p:cNvPr>
          <p:cNvSpPr/>
          <p:nvPr/>
        </p:nvSpPr>
        <p:spPr>
          <a:xfrm>
            <a:off x="107513" y="4733509"/>
            <a:ext cx="64671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“</a:t>
            </a:r>
            <a:r>
              <a:rPr lang="tr-TR" sz="2400" b="1" i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Yeşil Mutabakata Yönelik AB Finansman Olanakları</a:t>
            </a:r>
            <a:r>
              <a:rPr lang="en-GB" sz="2400" b="1" i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”</a:t>
            </a:r>
            <a:endParaRPr lang="tr-TR" sz="42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3B0B75-D409-EC4A-A168-B5D84A5C324B}"/>
              </a:ext>
            </a:extLst>
          </p:cNvPr>
          <p:cNvSpPr txBox="1"/>
          <p:nvPr/>
        </p:nvSpPr>
        <p:spPr>
          <a:xfrm>
            <a:off x="10724974" y="3148120"/>
            <a:ext cx="2097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i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Mayıs </a:t>
            </a:r>
          </a:p>
          <a:p>
            <a:r>
              <a:rPr lang="tr-TR" sz="3000" i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2023</a:t>
            </a:r>
            <a:endParaRPr lang="tr-TR" sz="3000" i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98758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827796-B0FD-C049-97C8-C920C14BAAF4}"/>
              </a:ext>
            </a:extLst>
          </p:cNvPr>
          <p:cNvSpPr txBox="1">
            <a:spLocks/>
          </p:cNvSpPr>
          <p:nvPr/>
        </p:nvSpPr>
        <p:spPr>
          <a:xfrm>
            <a:off x="975766" y="123350"/>
            <a:ext cx="11653371" cy="1199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PROJELER – REKABETÇİ SEKTÖRLER OPERASYONEL PROGRAMI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(IPA)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857301" y="2132414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👉Proje Adı: </a:t>
            </a:r>
            <a:r>
              <a:rPr kumimoji="0" lang="tr-T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Kompozit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Malzeme ve Teknik Tekstil Prototip Üretim ve Uygulama Merkezi Teknik Destek Projesi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</a:t>
            </a:r>
            <a:r>
              <a:rPr kumimoji="0" lang="tr-TR" sz="1800" b="0" i="0" u="sng" strike="noStrike" kern="1200" cap="none" spc="0" normalizeH="0" baseline="0" noProof="0" dirty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Bütçe: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€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2.537.000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👉Uygulama Süresi: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Temmuz 2021 – 27 Ocak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👉Yararlanıcı: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Bursa Ticaret ve Sanayi Odası, Bursa Uludağ Üniversitesi ve BUTEKOM ortaklığında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Bursa’da </a:t>
            </a:r>
            <a:r>
              <a:rPr kumimoji="0" lang="tr-T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kompozit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malzeme ve teknik tekstil sektörlerinde aktif KOBİ’lerin </a:t>
            </a:r>
            <a:r>
              <a:rPr kumimoji="0" lang="tr-T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prototipleme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tasarım ve modelleme kapasiteleri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geliştirilecek.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Kompozit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Malzeme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Teknik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Tekstil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Prototip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İmalat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Uygulama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Merkezi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desteklenecek.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s://rekabetcisektorler.sanayi.gov.tr/media/CACHE/images/resim/threads/e497de690164ed294ffe55489529cb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0" y="1408340"/>
            <a:ext cx="4156075" cy="207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UTEKOM’un Prototip İmalat ve Uygulama Merkezi KOBİ’lerin Dönüşümünü Hızlandıracak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0" y="3857325"/>
            <a:ext cx="4156075" cy="209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9451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id="{95D7AA6B-6020-1347-B86C-4053B9B2F7E8}"/>
              </a:ext>
            </a:extLst>
          </p:cNvPr>
          <p:cNvSpPr/>
          <p:nvPr/>
        </p:nvSpPr>
        <p:spPr>
          <a:xfrm>
            <a:off x="66390" y="2168073"/>
            <a:ext cx="6029610" cy="727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22" y="0"/>
                </a:moveTo>
                <a:lnTo>
                  <a:pt x="21600" y="10800"/>
                </a:lnTo>
                <a:lnTo>
                  <a:pt x="19522" y="21600"/>
                </a:lnTo>
                <a:lnTo>
                  <a:pt x="2078" y="21600"/>
                </a:lnTo>
                <a:lnTo>
                  <a:pt x="0" y="10800"/>
                </a:lnTo>
                <a:lnTo>
                  <a:pt x="2078" y="0"/>
                </a:lnTo>
                <a:cubicBezTo>
                  <a:pt x="2078" y="0"/>
                  <a:pt x="19522" y="0"/>
                  <a:pt x="19522" y="0"/>
                </a:cubicBezTo>
                <a:close/>
              </a:path>
            </a:pathLst>
          </a:custGeom>
          <a:solidFill>
            <a:srgbClr val="153F6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lnSpc>
                <a:spcPct val="130000"/>
              </a:lnSpc>
            </a:pPr>
            <a:r>
              <a:rPr lang="tr-TR" dirty="0">
                <a:solidFill>
                  <a:schemeClr val="bg1"/>
                </a:solidFill>
              </a:rPr>
              <a:t>           </a:t>
            </a:r>
            <a:r>
              <a:rPr lang="tr-TR" b="1" dirty="0">
                <a:solidFill>
                  <a:schemeClr val="bg1"/>
                </a:solidFill>
              </a:rPr>
              <a:t>Hukukun üstünlüğü, temel haklar ve demokrasi</a:t>
            </a:r>
            <a:endParaRPr lang="en-GB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569F3D1A-372F-6D44-A0E0-23604790A8C8}"/>
              </a:ext>
            </a:extLst>
          </p:cNvPr>
          <p:cNvSpPr/>
          <p:nvPr/>
        </p:nvSpPr>
        <p:spPr>
          <a:xfrm>
            <a:off x="6159002" y="2215465"/>
            <a:ext cx="5891287" cy="695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22" y="0"/>
                </a:moveTo>
                <a:lnTo>
                  <a:pt x="21600" y="10800"/>
                </a:lnTo>
                <a:lnTo>
                  <a:pt x="19522" y="21600"/>
                </a:lnTo>
                <a:lnTo>
                  <a:pt x="2078" y="21600"/>
                </a:lnTo>
                <a:lnTo>
                  <a:pt x="0" y="10800"/>
                </a:lnTo>
                <a:lnTo>
                  <a:pt x="2078" y="0"/>
                </a:lnTo>
                <a:cubicBezTo>
                  <a:pt x="2078" y="0"/>
                  <a:pt x="19522" y="0"/>
                  <a:pt x="19522" y="0"/>
                </a:cubicBezTo>
                <a:close/>
              </a:path>
            </a:pathLst>
          </a:custGeom>
          <a:solidFill>
            <a:srgbClr val="153F6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ct val="130000"/>
              </a:lnSpc>
            </a:pPr>
            <a:r>
              <a:rPr lang="en-GB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</a:t>
            </a:r>
            <a:r>
              <a:rPr lang="tr-TR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İyi yönetişim, müktesebat uyumu, stratejik iletişim </a:t>
            </a:r>
          </a:p>
          <a:p>
            <a:pPr algn="ctr">
              <a:lnSpc>
                <a:spcPct val="130000"/>
              </a:lnSpc>
            </a:pPr>
            <a:r>
              <a:rPr lang="tr-TR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 iyi komşuluk ilişkileri</a:t>
            </a:r>
            <a:endParaRPr lang="en-GB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19D4D340-D2AE-DB4E-B904-74A98F496867}"/>
              </a:ext>
            </a:extLst>
          </p:cNvPr>
          <p:cNvSpPr/>
          <p:nvPr/>
        </p:nvSpPr>
        <p:spPr>
          <a:xfrm>
            <a:off x="141711" y="3649134"/>
            <a:ext cx="6042212" cy="695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22" y="0"/>
                </a:moveTo>
                <a:lnTo>
                  <a:pt x="21600" y="10800"/>
                </a:lnTo>
                <a:lnTo>
                  <a:pt x="19522" y="21600"/>
                </a:lnTo>
                <a:lnTo>
                  <a:pt x="2078" y="21600"/>
                </a:lnTo>
                <a:lnTo>
                  <a:pt x="0" y="10800"/>
                </a:lnTo>
                <a:lnTo>
                  <a:pt x="2078" y="0"/>
                </a:lnTo>
                <a:cubicBezTo>
                  <a:pt x="2078" y="0"/>
                  <a:pt x="19522" y="0"/>
                  <a:pt x="19522" y="0"/>
                </a:cubicBezTo>
                <a:close/>
              </a:path>
            </a:pathLst>
          </a:custGeom>
          <a:solidFill>
            <a:srgbClr val="7D3D6F"/>
          </a:solidFill>
          <a:ln w="12700">
            <a:solidFill>
              <a:srgbClr val="7D3D6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lnSpc>
                <a:spcPct val="130000"/>
              </a:lnSpc>
            </a:pPr>
            <a:r>
              <a:rPr lang="tr-TR" b="1" dirty="0">
                <a:solidFill>
                  <a:schemeClr val="bg1"/>
                </a:solidFill>
              </a:rPr>
              <a:t>              Yeşil gündem ve </a:t>
            </a:r>
            <a:r>
              <a:rPr lang="tr-TR" b="1" dirty="0" err="1">
                <a:solidFill>
                  <a:schemeClr val="bg1"/>
                </a:solidFill>
              </a:rPr>
              <a:t>Sürdülebilir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Bağlantısallık</a:t>
            </a:r>
            <a:endParaRPr lang="en-GB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F37535B9-55CE-1746-84AE-0930BE5C0D2F}"/>
              </a:ext>
            </a:extLst>
          </p:cNvPr>
          <p:cNvSpPr/>
          <p:nvPr/>
        </p:nvSpPr>
        <p:spPr>
          <a:xfrm>
            <a:off x="6376984" y="3634186"/>
            <a:ext cx="5673305" cy="726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22" y="0"/>
                </a:moveTo>
                <a:lnTo>
                  <a:pt x="21600" y="10800"/>
                </a:lnTo>
                <a:lnTo>
                  <a:pt x="19522" y="21600"/>
                </a:lnTo>
                <a:lnTo>
                  <a:pt x="2078" y="21600"/>
                </a:lnTo>
                <a:lnTo>
                  <a:pt x="0" y="10800"/>
                </a:lnTo>
                <a:lnTo>
                  <a:pt x="2078" y="0"/>
                </a:lnTo>
                <a:cubicBezTo>
                  <a:pt x="2078" y="0"/>
                  <a:pt x="19522" y="0"/>
                  <a:pt x="19522" y="0"/>
                </a:cubicBezTo>
                <a:close/>
              </a:path>
            </a:pathLst>
          </a:custGeom>
          <a:solidFill>
            <a:srgbClr val="7D3D6F"/>
          </a:solidFill>
          <a:ln w="12700">
            <a:solidFill>
              <a:srgbClr val="7D3D6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lnSpc>
                <a:spcPct val="130000"/>
              </a:lnSpc>
            </a:pPr>
            <a:r>
              <a:rPr lang="tr-TR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                  Rekabetçilik ve Kapsayıcı Büyüme</a:t>
            </a:r>
            <a:endParaRPr lang="en-GB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A45BA8-AD85-C14B-8E86-799BC051FBBA}"/>
              </a:ext>
            </a:extLst>
          </p:cNvPr>
          <p:cNvGrpSpPr/>
          <p:nvPr/>
        </p:nvGrpSpPr>
        <p:grpSpPr>
          <a:xfrm>
            <a:off x="3661841" y="4936002"/>
            <a:ext cx="5927040" cy="639705"/>
            <a:chOff x="3116195" y="4523895"/>
            <a:chExt cx="5927040" cy="639705"/>
          </a:xfrm>
        </p:grpSpPr>
        <p:sp>
          <p:nvSpPr>
            <p:cNvPr id="7" name="Shape">
              <a:extLst>
                <a:ext uri="{FF2B5EF4-FFF2-40B4-BE49-F238E27FC236}">
                  <a16:creationId xmlns:a16="http://schemas.microsoft.com/office/drawing/2014/main" id="{41E9AE35-462F-4342-9057-69093941B593}"/>
                </a:ext>
              </a:extLst>
            </p:cNvPr>
            <p:cNvSpPr/>
            <p:nvPr/>
          </p:nvSpPr>
          <p:spPr>
            <a:xfrm>
              <a:off x="3116195" y="4523895"/>
              <a:ext cx="5555035" cy="639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22" y="0"/>
                  </a:moveTo>
                  <a:lnTo>
                    <a:pt x="21600" y="10800"/>
                  </a:lnTo>
                  <a:lnTo>
                    <a:pt x="19522" y="21600"/>
                  </a:lnTo>
                  <a:lnTo>
                    <a:pt x="2078" y="21600"/>
                  </a:lnTo>
                  <a:lnTo>
                    <a:pt x="0" y="10800"/>
                  </a:lnTo>
                  <a:lnTo>
                    <a:pt x="2078" y="0"/>
                  </a:lnTo>
                  <a:cubicBezTo>
                    <a:pt x="2078" y="0"/>
                    <a:pt x="19522" y="0"/>
                    <a:pt x="19522" y="0"/>
                  </a:cubicBezTo>
                  <a:close/>
                </a:path>
              </a:pathLst>
            </a:custGeom>
            <a:solidFill>
              <a:srgbClr val="153F6A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lnSpc>
                  <a:spcPct val="130000"/>
                </a:lnSpc>
              </a:pPr>
              <a:endParaRPr lang="en-GB" sz="3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C7F046-F1F4-F340-82F3-3BA9DA1731EE}"/>
                </a:ext>
              </a:extLst>
            </p:cNvPr>
            <p:cNvSpPr txBox="1"/>
            <p:nvPr/>
          </p:nvSpPr>
          <p:spPr>
            <a:xfrm>
              <a:off x="4516955" y="4680137"/>
              <a:ext cx="4526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Bölgesel ve Sınır Ötesi İşbirliği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8070970-8CC5-1B45-9787-6DF5C5548ECF}"/>
              </a:ext>
            </a:extLst>
          </p:cNvPr>
          <p:cNvSpPr/>
          <p:nvPr/>
        </p:nvSpPr>
        <p:spPr>
          <a:xfrm>
            <a:off x="4776163" y="1202559"/>
            <a:ext cx="307648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000" b="1" dirty="0">
                <a:solidFill>
                  <a:schemeClr val="bg1"/>
                </a:solidFill>
              </a:rPr>
              <a:t>5 ÖNCELİKLİ ALAN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636673-8A77-3F4F-99A6-3707CCBA33AC}"/>
              </a:ext>
            </a:extLst>
          </p:cNvPr>
          <p:cNvSpPr txBox="1">
            <a:spLocks/>
          </p:cNvSpPr>
          <p:nvPr/>
        </p:nvSpPr>
        <p:spPr>
          <a:xfrm>
            <a:off x="1843633" y="252433"/>
            <a:ext cx="11653371" cy="1199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GB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2021-2027 KATILIM ÖNCESİ </a:t>
            </a:r>
            <a:r>
              <a:rPr lang="en-GB" sz="28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YARDIM </a:t>
            </a:r>
            <a:r>
              <a:rPr lang="en-GB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(IPA III)</a:t>
            </a:r>
          </a:p>
        </p:txBody>
      </p:sp>
    </p:spTree>
    <p:extLst>
      <p:ext uri="{BB962C8B-B14F-4D97-AF65-F5344CB8AC3E}">
        <p14:creationId xmlns:p14="http://schemas.microsoft.com/office/powerpoint/2010/main" val="205833614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F22362BB-BD51-6347-8E40-69BF383971F9}"/>
              </a:ext>
            </a:extLst>
          </p:cNvPr>
          <p:cNvSpPr/>
          <p:nvPr/>
        </p:nvSpPr>
        <p:spPr>
          <a:xfrm>
            <a:off x="0" y="951684"/>
            <a:ext cx="12186672" cy="5416605"/>
          </a:xfrm>
          <a:prstGeom prst="rect">
            <a:avLst/>
          </a:prstGeom>
          <a:solidFill>
            <a:srgbClr val="041B3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Resim 24">
            <a:extLst>
              <a:ext uri="{FF2B5EF4-FFF2-40B4-BE49-F238E27FC236}">
                <a16:creationId xmlns:a16="http://schemas.microsoft.com/office/drawing/2014/main" id="{0C751220-5DAF-5A4C-9DC4-558B3DBD0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166" y="149180"/>
            <a:ext cx="845278" cy="843772"/>
          </a:xfrm>
          <a:prstGeom prst="rect">
            <a:avLst/>
          </a:prstGeom>
        </p:spPr>
      </p:pic>
      <p:sp>
        <p:nvSpPr>
          <p:cNvPr id="88" name="Title 1">
            <a:extLst>
              <a:ext uri="{FF2B5EF4-FFF2-40B4-BE49-F238E27FC236}">
                <a16:creationId xmlns:a16="http://schemas.microsoft.com/office/drawing/2014/main" id="{3B39F26E-A234-6E4A-820E-E71A24203E07}"/>
              </a:ext>
            </a:extLst>
          </p:cNvPr>
          <p:cNvSpPr txBox="1">
            <a:spLocks/>
          </p:cNvSpPr>
          <p:nvPr/>
        </p:nvSpPr>
        <p:spPr>
          <a:xfrm>
            <a:off x="1843633" y="252433"/>
            <a:ext cx="11653371" cy="1199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GB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2021-2027 KATILIM ÖNCESİ </a:t>
            </a:r>
            <a:r>
              <a:rPr lang="en-GB" sz="28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YARDIM </a:t>
            </a:r>
            <a:r>
              <a:rPr lang="en-GB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(IPAIII</a:t>
            </a:r>
            <a:r>
              <a:rPr lang="en-GB" sz="28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  <a:endParaRPr lang="tr-TR" sz="2800" dirty="0" smtClean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tr-TR" sz="28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 2021 Programlama Yılı</a:t>
            </a:r>
            <a:endParaRPr lang="en-GB" sz="28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B1E57153-2561-AE45-BAFB-036FD52BB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921008"/>
              </p:ext>
            </p:extLst>
          </p:nvPr>
        </p:nvGraphicFramePr>
        <p:xfrm>
          <a:off x="496998" y="1332085"/>
          <a:ext cx="11192678" cy="5065505"/>
        </p:xfrm>
        <a:graphic>
          <a:graphicData uri="http://schemas.openxmlformats.org/drawingml/2006/table">
            <a:tbl>
              <a:tblPr firstRow="1" bandRow="1">
                <a:effectLst>
                  <a:outerShdw algn="ctr" rotWithShape="0">
                    <a:schemeClr val="bg1"/>
                  </a:outerShdw>
                </a:effectLst>
                <a:tableStyleId>{5940675A-B579-460E-94D1-54222C63F5DA}</a:tableStyleId>
              </a:tblPr>
              <a:tblGrid>
                <a:gridCol w="1261766">
                  <a:extLst>
                    <a:ext uri="{9D8B030D-6E8A-4147-A177-3AD203B41FA5}">
                      <a16:colId xmlns:a16="http://schemas.microsoft.com/office/drawing/2014/main" val="686294432"/>
                    </a:ext>
                  </a:extLst>
                </a:gridCol>
                <a:gridCol w="5656540">
                  <a:extLst>
                    <a:ext uri="{9D8B030D-6E8A-4147-A177-3AD203B41FA5}">
                      <a16:colId xmlns:a16="http://schemas.microsoft.com/office/drawing/2014/main" val="3279977457"/>
                    </a:ext>
                  </a:extLst>
                </a:gridCol>
                <a:gridCol w="4274372">
                  <a:extLst>
                    <a:ext uri="{9D8B030D-6E8A-4147-A177-3AD203B41FA5}">
                      <a16:colId xmlns:a16="http://schemas.microsoft.com/office/drawing/2014/main" val="333846166"/>
                    </a:ext>
                  </a:extLst>
                </a:gridCol>
              </a:tblGrid>
              <a:tr h="6456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b="1" u="sng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u="sng" dirty="0">
                          <a:solidFill>
                            <a:schemeClr val="bg1"/>
                          </a:solidFill>
                          <a:effectLst/>
                        </a:rPr>
                        <a:t>Dönem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b="1" u="sng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u="sng" dirty="0">
                          <a:solidFill>
                            <a:schemeClr val="bg1"/>
                          </a:solidFill>
                          <a:effectLst/>
                        </a:rPr>
                        <a:t>Proje Adı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b="1" u="sng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u="sng" dirty="0">
                          <a:solidFill>
                            <a:schemeClr val="bg1"/>
                          </a:solidFill>
                          <a:effectLst/>
                        </a:rPr>
                        <a:t>Bütçesi (Avro)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932153"/>
                  </a:ext>
                </a:extLst>
              </a:tr>
              <a:tr h="587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Yerel Düzeyde İklim Değişikliği Çabaları Alanındaki Kapasitenin Artırılması</a:t>
                      </a:r>
                      <a:endParaRPr lang="tr-TR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20.000.000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4565913"/>
                  </a:ext>
                </a:extLst>
              </a:tr>
              <a:tr h="587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Denizcilik Sektöründen Kaynaklanan Sera Gazı Emisyonunun Azaltılması ve Yeşil Denizciliğin Desteklenmesi</a:t>
                      </a:r>
                      <a:endParaRPr lang="tr-TR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20.000.000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148425"/>
                  </a:ext>
                </a:extLst>
              </a:tr>
              <a:tr h="587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Kamu Yapı Stokunun Enerji Verimliliği Performansının Güçlendirilmesi </a:t>
                      </a:r>
                      <a:endParaRPr lang="tr-TR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5.000.000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891258"/>
                  </a:ext>
                </a:extLst>
              </a:tr>
              <a:tr h="6456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«Yeşil Ekonomiye Geçiş» Karbon emisyonlarını izlemek ve azaltmak için Türkiye'nin önde gelen Tekstil ve Hazır Giyim Sektörü</a:t>
                      </a:r>
                      <a:endParaRPr lang="tr-TR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</a:rPr>
                        <a:t>6.000.000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238870"/>
                  </a:ext>
                </a:extLst>
              </a:tr>
              <a:tr h="6740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Arıtılmış Kentsel </a:t>
                      </a:r>
                      <a:r>
                        <a:rPr lang="tr-TR" sz="18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Atıksuların</a:t>
                      </a:r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Farklı Alternatifler için Yeniden Kullanımı</a:t>
                      </a:r>
                      <a:endParaRPr lang="tr-TR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3.000.000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7958206"/>
                  </a:ext>
                </a:extLst>
              </a:tr>
              <a:tr h="587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Felakete Dayanıklı Bir Türkiye İnşası</a:t>
                      </a:r>
                      <a:endParaRPr lang="tr-TR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2.000.000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787873"/>
                  </a:ext>
                </a:extLst>
              </a:tr>
              <a:tr h="33670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      TOPLAM </a:t>
                      </a: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 </a:t>
                      </a: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MİLYON €                           </a:t>
                      </a: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7025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188515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F22362BB-BD51-6347-8E40-69BF383971F9}"/>
              </a:ext>
            </a:extLst>
          </p:cNvPr>
          <p:cNvSpPr/>
          <p:nvPr/>
        </p:nvSpPr>
        <p:spPr>
          <a:xfrm>
            <a:off x="0" y="951684"/>
            <a:ext cx="12186672" cy="5416605"/>
          </a:xfrm>
          <a:prstGeom prst="rect">
            <a:avLst/>
          </a:prstGeom>
          <a:solidFill>
            <a:srgbClr val="041B3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7" name="Resim 24">
            <a:extLst>
              <a:ext uri="{FF2B5EF4-FFF2-40B4-BE49-F238E27FC236}">
                <a16:creationId xmlns:a16="http://schemas.microsoft.com/office/drawing/2014/main" id="{0C751220-5DAF-5A4C-9DC4-558B3DBD0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166" y="149180"/>
            <a:ext cx="845278" cy="843772"/>
          </a:xfrm>
          <a:prstGeom prst="rect">
            <a:avLst/>
          </a:prstGeom>
        </p:spPr>
      </p:pic>
      <p:sp>
        <p:nvSpPr>
          <p:cNvPr id="88" name="Title 1">
            <a:extLst>
              <a:ext uri="{FF2B5EF4-FFF2-40B4-BE49-F238E27FC236}">
                <a16:creationId xmlns:a16="http://schemas.microsoft.com/office/drawing/2014/main" id="{3B39F26E-A234-6E4A-820E-E71A24203E07}"/>
              </a:ext>
            </a:extLst>
          </p:cNvPr>
          <p:cNvSpPr txBox="1">
            <a:spLocks/>
          </p:cNvSpPr>
          <p:nvPr/>
        </p:nvSpPr>
        <p:spPr>
          <a:xfrm>
            <a:off x="1581166" y="268216"/>
            <a:ext cx="11653371" cy="1199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IPAIII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DÖNEMİ PROJELERİ (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2022 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Yılı)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B1E57153-2561-AE45-BAFB-036FD52BB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251029"/>
              </p:ext>
            </p:extLst>
          </p:nvPr>
        </p:nvGraphicFramePr>
        <p:xfrm>
          <a:off x="448732" y="1670135"/>
          <a:ext cx="11167407" cy="4437888"/>
        </p:xfrm>
        <a:graphic>
          <a:graphicData uri="http://schemas.openxmlformats.org/drawingml/2006/table">
            <a:tbl>
              <a:tblPr firstRow="1" bandRow="1">
                <a:effectLst>
                  <a:outerShdw algn="ctr" rotWithShape="0">
                    <a:schemeClr val="bg1"/>
                  </a:outerShdw>
                </a:effectLst>
                <a:tableStyleId>{5940675A-B579-460E-94D1-54222C63F5DA}</a:tableStyleId>
              </a:tblPr>
              <a:tblGrid>
                <a:gridCol w="1066921">
                  <a:extLst>
                    <a:ext uri="{9D8B030D-6E8A-4147-A177-3AD203B41FA5}">
                      <a16:colId xmlns:a16="http://schemas.microsoft.com/office/drawing/2014/main" val="686294432"/>
                    </a:ext>
                  </a:extLst>
                </a:gridCol>
                <a:gridCol w="7625481">
                  <a:extLst>
                    <a:ext uri="{9D8B030D-6E8A-4147-A177-3AD203B41FA5}">
                      <a16:colId xmlns:a16="http://schemas.microsoft.com/office/drawing/2014/main" val="3279977457"/>
                    </a:ext>
                  </a:extLst>
                </a:gridCol>
                <a:gridCol w="2475005">
                  <a:extLst>
                    <a:ext uri="{9D8B030D-6E8A-4147-A177-3AD203B41FA5}">
                      <a16:colId xmlns:a16="http://schemas.microsoft.com/office/drawing/2014/main" val="333846166"/>
                    </a:ext>
                  </a:extLst>
                </a:gridCol>
              </a:tblGrid>
              <a:tr h="535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2000" b="1" u="sng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sng" dirty="0">
                          <a:solidFill>
                            <a:schemeClr val="bg1"/>
                          </a:solidFill>
                          <a:effectLst/>
                        </a:rPr>
                        <a:t>Dönem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2000" b="1" u="sng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sng" dirty="0">
                          <a:solidFill>
                            <a:schemeClr val="bg1"/>
                          </a:solidFill>
                          <a:effectLst/>
                        </a:rPr>
                        <a:t>Proje Adı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2000" b="1" u="sng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sng" dirty="0">
                          <a:solidFill>
                            <a:schemeClr val="bg1"/>
                          </a:solidFill>
                          <a:effectLst/>
                        </a:rPr>
                        <a:t>Bütçesi (Avro)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932153"/>
                  </a:ext>
                </a:extLst>
              </a:tr>
              <a:tr h="2782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Deniz Habitatlarının ve Potansiyel Olarak Deniz NATURA 2000 Alanlarının Tanımlanması</a:t>
                      </a:r>
                      <a:endParaRPr lang="tr-TR" sz="20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chemeClr val="bg1"/>
                          </a:solidFill>
                          <a:effectLst/>
                        </a:rPr>
                        <a:t>7.500.000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4565913"/>
                  </a:ext>
                </a:extLst>
              </a:tr>
              <a:tr h="535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20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İklim Değişikliğinin Türkiye'deki Göller, Sulak Alanlar ve Kıyı Alanları Üzerindeki Etkilerinin Değerlendirilmesi</a:t>
                      </a:r>
                      <a:endParaRPr lang="tr-TR" sz="20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chemeClr val="bg1"/>
                          </a:solidFill>
                          <a:effectLst/>
                        </a:rPr>
                        <a:t>2.725.000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148425"/>
                  </a:ext>
                </a:extLst>
              </a:tr>
              <a:tr h="535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20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İklim Değişikliği Alanında Çabaların Arttırılması - AB Emisyon Ticaret Sisteminin Aktarılması  (AB-ETS) Direktifi (2003/87/EC) </a:t>
                      </a:r>
                      <a:endParaRPr lang="tr-TR" sz="20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chemeClr val="bg1"/>
                          </a:solidFill>
                          <a:effectLst/>
                        </a:rPr>
                        <a:t>2.800.000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891258"/>
                  </a:ext>
                </a:extLst>
              </a:tr>
              <a:tr h="3180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20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Türkiye'de Deniz Çöpleri Yönetiminde Kapasitenin Artırılması</a:t>
                      </a:r>
                      <a:endParaRPr lang="tr-TR" sz="20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chemeClr val="bg1"/>
                          </a:solidFill>
                          <a:effectLst/>
                        </a:rPr>
                        <a:t>3.950.000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238870"/>
                  </a:ext>
                </a:extLst>
              </a:tr>
              <a:tr h="301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İklim Finansı Alanında Ulusal Kapasitenin Arttırılması</a:t>
                      </a:r>
                      <a:endParaRPr lang="tr-TR" sz="20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chemeClr val="bg1"/>
                          </a:solidFill>
                          <a:effectLst/>
                        </a:rPr>
                        <a:t>2.400.000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7958206"/>
                  </a:ext>
                </a:extLst>
              </a:tr>
              <a:tr h="5364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20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İklim Değişikliği Konusunda Küresel Çabalar için Ulusal Stok Alım Sisteminin Geliştirilmesi</a:t>
                      </a:r>
                      <a:endParaRPr lang="tr-TR" sz="20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chemeClr val="bg1"/>
                          </a:solidFill>
                          <a:effectLst/>
                        </a:rPr>
                        <a:t>2.375.000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787873"/>
                  </a:ext>
                </a:extLst>
              </a:tr>
              <a:tr h="30733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7025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402119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F22362BB-BD51-6347-8E40-69BF383971F9}"/>
              </a:ext>
            </a:extLst>
          </p:cNvPr>
          <p:cNvSpPr/>
          <p:nvPr/>
        </p:nvSpPr>
        <p:spPr>
          <a:xfrm>
            <a:off x="5328" y="1099974"/>
            <a:ext cx="12186672" cy="5416605"/>
          </a:xfrm>
          <a:prstGeom prst="rect">
            <a:avLst/>
          </a:prstGeom>
          <a:solidFill>
            <a:srgbClr val="041B3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7" name="Resim 24">
            <a:extLst>
              <a:ext uri="{FF2B5EF4-FFF2-40B4-BE49-F238E27FC236}">
                <a16:creationId xmlns:a16="http://schemas.microsoft.com/office/drawing/2014/main" id="{0C751220-5DAF-5A4C-9DC4-558B3DBD0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166" y="149180"/>
            <a:ext cx="845278" cy="843772"/>
          </a:xfrm>
          <a:prstGeom prst="rect">
            <a:avLst/>
          </a:prstGeom>
        </p:spPr>
      </p:pic>
      <p:sp>
        <p:nvSpPr>
          <p:cNvPr id="88" name="Title 1">
            <a:extLst>
              <a:ext uri="{FF2B5EF4-FFF2-40B4-BE49-F238E27FC236}">
                <a16:creationId xmlns:a16="http://schemas.microsoft.com/office/drawing/2014/main" id="{3B39F26E-A234-6E4A-820E-E71A24203E07}"/>
              </a:ext>
            </a:extLst>
          </p:cNvPr>
          <p:cNvSpPr txBox="1">
            <a:spLocks/>
          </p:cNvSpPr>
          <p:nvPr/>
        </p:nvSpPr>
        <p:spPr>
          <a:xfrm>
            <a:off x="1657366" y="256202"/>
            <a:ext cx="11653371" cy="1199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IPAIII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DÖNEMİ PROJELERİ (2022 Yılı)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B1E57153-2561-AE45-BAFB-036FD52BB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805199"/>
              </p:ext>
            </p:extLst>
          </p:nvPr>
        </p:nvGraphicFramePr>
        <p:xfrm>
          <a:off x="500993" y="1257122"/>
          <a:ext cx="11187348" cy="3635262"/>
        </p:xfrm>
        <a:graphic>
          <a:graphicData uri="http://schemas.openxmlformats.org/drawingml/2006/table">
            <a:tbl>
              <a:tblPr firstRow="1" bandRow="1">
                <a:effectLst>
                  <a:outerShdw algn="ctr" rotWithShape="0">
                    <a:schemeClr val="bg1"/>
                  </a:outerShdw>
                </a:effectLst>
                <a:tableStyleId>{5940675A-B579-460E-94D1-54222C63F5DA}</a:tableStyleId>
              </a:tblPr>
              <a:tblGrid>
                <a:gridCol w="1068825">
                  <a:extLst>
                    <a:ext uri="{9D8B030D-6E8A-4147-A177-3AD203B41FA5}">
                      <a16:colId xmlns:a16="http://schemas.microsoft.com/office/drawing/2014/main" val="686294432"/>
                    </a:ext>
                  </a:extLst>
                </a:gridCol>
                <a:gridCol w="7658687">
                  <a:extLst>
                    <a:ext uri="{9D8B030D-6E8A-4147-A177-3AD203B41FA5}">
                      <a16:colId xmlns:a16="http://schemas.microsoft.com/office/drawing/2014/main" val="3279977457"/>
                    </a:ext>
                  </a:extLst>
                </a:gridCol>
                <a:gridCol w="2459836">
                  <a:extLst>
                    <a:ext uri="{9D8B030D-6E8A-4147-A177-3AD203B41FA5}">
                      <a16:colId xmlns:a16="http://schemas.microsoft.com/office/drawing/2014/main" val="333846166"/>
                    </a:ext>
                  </a:extLst>
                </a:gridCol>
              </a:tblGrid>
              <a:tr h="5435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İklim Değişikliğine Dayanıklılığı Artıran Deniz Koruma Alanları Ağı İle Türkiye'nin Güneybatısındaki Deniz Ekosistemi Bağlantısının Restorasyonu</a:t>
                      </a:r>
                      <a:endParaRPr lang="tr-TR" sz="18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</a:rPr>
                        <a:t>2.850.000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4565913"/>
                  </a:ext>
                </a:extLst>
              </a:tr>
              <a:tr h="8153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 Döngüsel Ekonomi Paketi ve Uygulamasına (</a:t>
                      </a:r>
                      <a:r>
                        <a:rPr lang="tr-TR" sz="1800" b="1" kern="120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StraCDW</a:t>
                      </a:r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Göre İnşaat ve Yıkım Atıkları (C&amp;DW) Yönetimi Stratejisinin Geliştirilmesine Yönelik Teknik Yardım</a:t>
                      </a:r>
                      <a:endParaRPr lang="tr-TR" sz="18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</a:rPr>
                        <a:t>2.275.000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148425"/>
                  </a:ext>
                </a:extLst>
              </a:tr>
              <a:tr h="2717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Yerel Sıfır Atık Girişimleri Programı</a:t>
                      </a:r>
                      <a:endParaRPr lang="tr-TR" sz="18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</a:rPr>
                        <a:t>8.560.000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891258"/>
                  </a:ext>
                </a:extLst>
              </a:tr>
              <a:tr h="5435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Çevre hava kalitesi ve deniz çevresinde izleme uygulamalarının iyileştirilmesi 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(Cafe-MARDA)</a:t>
                      </a:r>
                      <a:endParaRPr lang="tr-TR" sz="18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</a:rPr>
                        <a:t>1.840.000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238870"/>
                  </a:ext>
                </a:extLst>
              </a:tr>
              <a:tr h="5435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Türkiye'de Ekolojik Bölgelere Dayalı Su Kalitesi Değerlendirme Sisteminin Kurulması</a:t>
                      </a:r>
                      <a:endParaRPr lang="tr-TR" sz="18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</a:rPr>
                        <a:t>2.225.000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7958206"/>
                  </a:ext>
                </a:extLst>
              </a:tr>
              <a:tr h="5435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528/2012 (AB) Sayılı </a:t>
                      </a:r>
                      <a:r>
                        <a:rPr lang="tr-TR" sz="1800" b="1" kern="120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biyosidal</a:t>
                      </a:r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ürünlere ilişkin Yönetmeliğin Uyumlaştırılması için Teknik Yardım (BPR)</a:t>
                      </a:r>
                      <a:endParaRPr lang="tr-TR" sz="18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</a:rPr>
                        <a:t>1.700.000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787873"/>
                  </a:ext>
                </a:extLst>
              </a:tr>
              <a:tr h="27359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7025415"/>
                  </a:ext>
                </a:extLst>
              </a:tr>
            </a:tbl>
          </a:graphicData>
        </a:graphic>
      </p:graphicFrame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B1E57153-2561-AE45-BAFB-036FD52BB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139836"/>
              </p:ext>
            </p:extLst>
          </p:nvPr>
        </p:nvGraphicFramePr>
        <p:xfrm>
          <a:off x="500993" y="4774222"/>
          <a:ext cx="11190013" cy="946214"/>
        </p:xfrm>
        <a:graphic>
          <a:graphicData uri="http://schemas.openxmlformats.org/drawingml/2006/table">
            <a:tbl>
              <a:tblPr firstRow="1" bandRow="1">
                <a:effectLst>
                  <a:outerShdw algn="ctr" rotWithShape="0">
                    <a:schemeClr val="bg1"/>
                  </a:outerShdw>
                </a:effectLst>
                <a:tableStyleId>{5940675A-B579-460E-94D1-54222C63F5DA}</a:tableStyleId>
              </a:tblPr>
              <a:tblGrid>
                <a:gridCol w="1069080">
                  <a:extLst>
                    <a:ext uri="{9D8B030D-6E8A-4147-A177-3AD203B41FA5}">
                      <a16:colId xmlns:a16="http://schemas.microsoft.com/office/drawing/2014/main" val="686294432"/>
                    </a:ext>
                  </a:extLst>
                </a:gridCol>
                <a:gridCol w="7660511">
                  <a:extLst>
                    <a:ext uri="{9D8B030D-6E8A-4147-A177-3AD203B41FA5}">
                      <a16:colId xmlns:a16="http://schemas.microsoft.com/office/drawing/2014/main" val="3279977457"/>
                    </a:ext>
                  </a:extLst>
                </a:gridCol>
                <a:gridCol w="2460422">
                  <a:extLst>
                    <a:ext uri="{9D8B030D-6E8A-4147-A177-3AD203B41FA5}">
                      <a16:colId xmlns:a16="http://schemas.microsoft.com/office/drawing/2014/main" val="333846166"/>
                    </a:ext>
                  </a:extLst>
                </a:gridCol>
              </a:tblGrid>
              <a:tr h="6507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1800" b="1" kern="120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İlbank</a:t>
                      </a:r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tarafından Türkiye'deki büyükşehir belediyelerinde sürdürülebilir ve akıllı </a:t>
                      </a:r>
                      <a:r>
                        <a:rPr lang="tr-TR" sz="1800" b="1" kern="120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mobilitenin</a:t>
                      </a:r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geliştirilmesine destek (2021-2025)</a:t>
                      </a:r>
                      <a:endParaRPr lang="tr-TR" sz="18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</a:rPr>
                        <a:t>15.000.000 + 200.000.000 (AFD)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4565913"/>
                  </a:ext>
                </a:extLst>
              </a:tr>
              <a:tr h="29545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                                            </a:t>
                      </a:r>
                      <a:r>
                        <a:rPr lang="tr-TR" sz="1800" b="1" dirty="0" smtClean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TOPLAM 53.785.000€                           </a:t>
                      </a:r>
                      <a:endParaRPr lang="tr-TR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7025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407760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F22362BB-BD51-6347-8E40-69BF383971F9}"/>
              </a:ext>
            </a:extLst>
          </p:cNvPr>
          <p:cNvSpPr/>
          <p:nvPr/>
        </p:nvSpPr>
        <p:spPr>
          <a:xfrm>
            <a:off x="5328" y="1099974"/>
            <a:ext cx="12186672" cy="5416605"/>
          </a:xfrm>
          <a:prstGeom prst="rect">
            <a:avLst/>
          </a:prstGeom>
          <a:solidFill>
            <a:srgbClr val="041B3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7" name="Resim 24">
            <a:extLst>
              <a:ext uri="{FF2B5EF4-FFF2-40B4-BE49-F238E27FC236}">
                <a16:creationId xmlns:a16="http://schemas.microsoft.com/office/drawing/2014/main" id="{0C751220-5DAF-5A4C-9DC4-558B3DBD0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166" y="149180"/>
            <a:ext cx="845278" cy="843772"/>
          </a:xfrm>
          <a:prstGeom prst="rect">
            <a:avLst/>
          </a:prstGeom>
        </p:spPr>
      </p:pic>
      <p:sp>
        <p:nvSpPr>
          <p:cNvPr id="88" name="Title 1">
            <a:extLst>
              <a:ext uri="{FF2B5EF4-FFF2-40B4-BE49-F238E27FC236}">
                <a16:creationId xmlns:a16="http://schemas.microsoft.com/office/drawing/2014/main" id="{3B39F26E-A234-6E4A-820E-E71A24203E07}"/>
              </a:ext>
            </a:extLst>
          </p:cNvPr>
          <p:cNvSpPr txBox="1">
            <a:spLocks/>
          </p:cNvSpPr>
          <p:nvPr/>
        </p:nvSpPr>
        <p:spPr>
          <a:xfrm>
            <a:off x="1657366" y="256202"/>
            <a:ext cx="11653371" cy="1199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IPAIII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DÖNEMİ PROJELERİ (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2023 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Yılı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)*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B1E57153-2561-AE45-BAFB-036FD52BB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376773"/>
              </p:ext>
            </p:extLst>
          </p:nvPr>
        </p:nvGraphicFramePr>
        <p:xfrm>
          <a:off x="500993" y="1257122"/>
          <a:ext cx="11187348" cy="4537606"/>
        </p:xfrm>
        <a:graphic>
          <a:graphicData uri="http://schemas.openxmlformats.org/drawingml/2006/table">
            <a:tbl>
              <a:tblPr firstRow="1" bandRow="1">
                <a:effectLst>
                  <a:outerShdw algn="ctr" rotWithShape="0">
                    <a:schemeClr val="bg1"/>
                  </a:outerShdw>
                </a:effectLst>
                <a:tableStyleId>{5940675A-B579-460E-94D1-54222C63F5DA}</a:tableStyleId>
              </a:tblPr>
              <a:tblGrid>
                <a:gridCol w="1068825">
                  <a:extLst>
                    <a:ext uri="{9D8B030D-6E8A-4147-A177-3AD203B41FA5}">
                      <a16:colId xmlns:a16="http://schemas.microsoft.com/office/drawing/2014/main" val="686294432"/>
                    </a:ext>
                  </a:extLst>
                </a:gridCol>
                <a:gridCol w="7658687">
                  <a:extLst>
                    <a:ext uri="{9D8B030D-6E8A-4147-A177-3AD203B41FA5}">
                      <a16:colId xmlns:a16="http://schemas.microsoft.com/office/drawing/2014/main" val="3279977457"/>
                    </a:ext>
                  </a:extLst>
                </a:gridCol>
                <a:gridCol w="2459836">
                  <a:extLst>
                    <a:ext uri="{9D8B030D-6E8A-4147-A177-3AD203B41FA5}">
                      <a16:colId xmlns:a16="http://schemas.microsoft.com/office/drawing/2014/main" val="333846166"/>
                    </a:ext>
                  </a:extLst>
                </a:gridCol>
              </a:tblGrid>
              <a:tr h="5435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2000" b="1" u="sng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sng" dirty="0">
                          <a:solidFill>
                            <a:schemeClr val="bg1"/>
                          </a:solidFill>
                          <a:effectLst/>
                        </a:rPr>
                        <a:t>Dönem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2000" b="1" u="sng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sng" dirty="0">
                          <a:solidFill>
                            <a:schemeClr val="bg1"/>
                          </a:solidFill>
                          <a:effectLst/>
                        </a:rPr>
                        <a:t>Proje Adı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2000" b="1" u="sng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u="sng" dirty="0">
                          <a:solidFill>
                            <a:schemeClr val="bg1"/>
                          </a:solidFill>
                          <a:effectLst/>
                        </a:rPr>
                        <a:t>Bütçesi (Avro)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597949"/>
                  </a:ext>
                </a:extLst>
              </a:tr>
              <a:tr h="5435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Kapasite Geliştirme ve Ekosistem</a:t>
                      </a:r>
                      <a:r>
                        <a:rPr lang="tr-TR" sz="18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Temelli Planlama Yaklaşımıyla Koruma Altındaki Alanlarda İklim Değişikliğinin Etkilerinin Yönetimi</a:t>
                      </a:r>
                      <a:endParaRPr lang="tr-TR" sz="18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</a:rPr>
                        <a:t>3.000.000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4565913"/>
                  </a:ext>
                </a:extLst>
              </a:tr>
              <a:tr h="8153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18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İklim-Nötr ve Akıllı Şehirler Programı</a:t>
                      </a:r>
                      <a:endParaRPr lang="tr-TR" sz="1800" b="1" kern="12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</a:rPr>
                        <a:t>5.000.000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148425"/>
                  </a:ext>
                </a:extLst>
              </a:tr>
              <a:tr h="2717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IPA 3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18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İklim Değişikliğinin Sağlık Üzerindeki Negatif Etkilerinin Azaltılması için </a:t>
                      </a:r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Sağlık Bakanlığı’nın Kapasitesinin</a:t>
                      </a:r>
                      <a:r>
                        <a:rPr lang="tr-TR" sz="18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Güçlendirilmesi</a:t>
                      </a:r>
                      <a:endParaRPr lang="tr-TR" sz="18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</a:rPr>
                        <a:t>3.000.000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891258"/>
                  </a:ext>
                </a:extLst>
              </a:tr>
              <a:tr h="543569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IPA 3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Türkiye’de Yeşil Hidrojenin Desteklenmesi</a:t>
                      </a:r>
                      <a:endParaRPr lang="tr-TR" sz="18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</a:rPr>
                        <a:t>3.000.000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238870"/>
                  </a:ext>
                </a:extLst>
              </a:tr>
              <a:tr h="543569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IPA 3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Yeşil Mutabakat Kapsamında Organik Tarım Sistemini Güçlendirerek Rekabetçi Değer Zincirlerinin Kurulmasının</a:t>
                      </a:r>
                      <a:r>
                        <a:rPr lang="tr-TR" sz="18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 Bütünlüğünün Sağlanması </a:t>
                      </a:r>
                      <a:endParaRPr lang="tr-TR" sz="18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</a:rPr>
                        <a:t>3.000.000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7958206"/>
                  </a:ext>
                </a:extLst>
              </a:tr>
              <a:tr h="5435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IPA 3</a:t>
                      </a:r>
                    </a:p>
                    <a:p>
                      <a:pPr marL="0" lv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tr-TR" sz="18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Sürdürülebilir Tarım ve Balıkçılık İçin Yeşil Mutabakat Eylem Planının Tanıtımı ve</a:t>
                      </a:r>
                      <a:r>
                        <a:rPr lang="tr-TR" sz="18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Uygulanması</a:t>
                      </a:r>
                      <a:endParaRPr lang="tr-TR" sz="18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6.000.000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1575598"/>
                  </a:ext>
                </a:extLst>
              </a:tr>
              <a:tr h="27359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               TOPLAM               23.000.000                                                            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7025415"/>
                  </a:ext>
                </a:extLst>
              </a:tr>
            </a:tbl>
          </a:graphicData>
        </a:graphic>
      </p:graphicFrame>
      <p:sp>
        <p:nvSpPr>
          <p:cNvPr id="2" name="Metin kutusu 1"/>
          <p:cNvSpPr txBox="1"/>
          <p:nvPr/>
        </p:nvSpPr>
        <p:spPr>
          <a:xfrm>
            <a:off x="500993" y="5859260"/>
            <a:ext cx="471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solidFill>
                  <a:schemeClr val="accent4"/>
                </a:solidFill>
              </a:rPr>
              <a:t>*Henüz onaylanmadı.</a:t>
            </a:r>
            <a:endParaRPr lang="tr-TR" sz="2800" u="sng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42287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6BDB0C1-999F-FE4B-93AD-8CFDC116319F}"/>
              </a:ext>
            </a:extLst>
          </p:cNvPr>
          <p:cNvSpPr txBox="1">
            <a:spLocks/>
          </p:cNvSpPr>
          <p:nvPr/>
        </p:nvSpPr>
        <p:spPr>
          <a:xfrm>
            <a:off x="824195" y="1437661"/>
            <a:ext cx="6661653" cy="87260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Türkiye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Odalar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Borsalar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Birliği</a:t>
            </a:r>
            <a:r>
              <a:rPr lang="en-US" sz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(TOBB) </a:t>
            </a:r>
          </a:p>
          <a:p>
            <a:pPr marL="0" indent="0">
              <a:buNone/>
            </a:pP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Avrupa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Ticaret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Sanayi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Odaları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Birliği</a:t>
            </a: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(EUROCHAMBERS)</a:t>
            </a:r>
            <a:endParaRPr lang="tr-TR" sz="2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9B3ED4-7119-0B41-B9F4-79C9C4C5CDC6}"/>
              </a:ext>
            </a:extLst>
          </p:cNvPr>
          <p:cNvSpPr/>
          <p:nvPr/>
        </p:nvSpPr>
        <p:spPr>
          <a:xfrm>
            <a:off x="1620055" y="269929"/>
            <a:ext cx="7100021" cy="5575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TÜRKİYE-AB İŞ DÜNYASI DİYALOĞU PROJESİ</a:t>
            </a:r>
            <a:endParaRPr lang="x-none" sz="2800" dirty="0">
              <a:solidFill>
                <a:schemeClr val="bg1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653EEB-36FD-9A4E-886E-F8E5C7C1F082}"/>
              </a:ext>
            </a:extLst>
          </p:cNvPr>
          <p:cNvGrpSpPr/>
          <p:nvPr/>
        </p:nvGrpSpPr>
        <p:grpSpPr>
          <a:xfrm>
            <a:off x="360697" y="2444813"/>
            <a:ext cx="3785716" cy="3162681"/>
            <a:chOff x="360697" y="2444813"/>
            <a:chExt cx="3785716" cy="3162681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5C5BD586-4758-5F40-B37F-14672DE9038C}"/>
                </a:ext>
              </a:extLst>
            </p:cNvPr>
            <p:cNvSpPr txBox="1">
              <a:spLocks/>
            </p:cNvSpPr>
            <p:nvPr/>
          </p:nvSpPr>
          <p:spPr>
            <a:xfrm>
              <a:off x="360697" y="4412856"/>
              <a:ext cx="3785716" cy="1194638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endParaRPr lang="tr-TR" sz="1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95652C5-35BF-004A-8CBC-80E5B0D14DB0}"/>
                </a:ext>
              </a:extLst>
            </p:cNvPr>
            <p:cNvSpPr/>
            <p:nvPr/>
          </p:nvSpPr>
          <p:spPr>
            <a:xfrm>
              <a:off x="1176530" y="2444813"/>
              <a:ext cx="1747042" cy="18334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highlight>
                  <a:srgbClr val="800080"/>
                </a:highlight>
              </a:endParaRPr>
            </a:p>
          </p:txBody>
        </p:sp>
        <p:pic>
          <p:nvPicPr>
            <p:cNvPr id="27" name="Picture 2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4808CD71-E3A9-8B44-888F-F2B1CD1C1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09" y="2853640"/>
              <a:ext cx="1056274" cy="1056273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C77A4B7-1E7A-954E-9136-DD884B80EA0E}"/>
              </a:ext>
            </a:extLst>
          </p:cNvPr>
          <p:cNvGrpSpPr/>
          <p:nvPr/>
        </p:nvGrpSpPr>
        <p:grpSpPr>
          <a:xfrm>
            <a:off x="7773202" y="2379168"/>
            <a:ext cx="4418798" cy="3155206"/>
            <a:chOff x="7773202" y="2379168"/>
            <a:chExt cx="4418798" cy="315520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A143111-609A-1540-83FB-88B31D8FCA84}"/>
                </a:ext>
              </a:extLst>
            </p:cNvPr>
            <p:cNvSpPr/>
            <p:nvPr/>
          </p:nvSpPr>
          <p:spPr>
            <a:xfrm>
              <a:off x="8804226" y="2379168"/>
              <a:ext cx="1747042" cy="183349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243E90D-1BDE-F749-9574-8E72ABA710CA}"/>
                </a:ext>
              </a:extLst>
            </p:cNvPr>
            <p:cNvSpPr/>
            <p:nvPr/>
          </p:nvSpPr>
          <p:spPr>
            <a:xfrm>
              <a:off x="7773202" y="4444845"/>
              <a:ext cx="4418798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tr-TR" b="1" dirty="0" smtClean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IPA III Döneminde 6 milyon Avro bütçeli </a:t>
              </a:r>
              <a:r>
                <a:rPr lang="en-US" b="1" dirty="0" err="1" smtClean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Türkiye</a:t>
              </a:r>
              <a:r>
                <a:rPr lang="en-US" b="1" dirty="0" smtClean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-AB </a:t>
              </a:r>
              <a:r>
                <a:rPr lang="en-US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İş</a:t>
              </a:r>
              <a:r>
                <a:rPr lang="en-US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Dünyası</a:t>
              </a:r>
              <a:r>
                <a:rPr lang="en-US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Diyaloğu</a:t>
              </a:r>
              <a:r>
                <a:rPr lang="en-US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Projesi</a:t>
              </a:r>
              <a:r>
                <a:rPr lang="tr-TR" b="1" dirty="0" smtClean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(2021)</a:t>
              </a:r>
              <a:r>
                <a:rPr lang="en-US" b="1" dirty="0" smtClean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. </a:t>
              </a:r>
              <a:r>
                <a:rPr lang="tr-TR" b="1" dirty="0" smtClean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Teknik </a:t>
              </a:r>
              <a:r>
                <a:rPr lang="tr-TR" b="1" dirty="0" err="1" smtClean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destek+Hibe</a:t>
              </a:r>
              <a:endParaRPr lang="x-none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pic>
          <p:nvPicPr>
            <p:cNvPr id="43" name="Picture 4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9FCD844-DFBB-5F42-AAD4-C0318FA8D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6722" y="2747863"/>
              <a:ext cx="1162050" cy="116205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DF72772-EFE9-F74C-9FC9-328E85247A1C}"/>
              </a:ext>
            </a:extLst>
          </p:cNvPr>
          <p:cNvGrpSpPr/>
          <p:nvPr/>
        </p:nvGrpSpPr>
        <p:grpSpPr>
          <a:xfrm>
            <a:off x="3960178" y="2485465"/>
            <a:ext cx="3785716" cy="2411241"/>
            <a:chOff x="3960178" y="2485465"/>
            <a:chExt cx="3785716" cy="241124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6059651-688A-0641-8BE8-5CCD5493B6DA}"/>
                </a:ext>
              </a:extLst>
            </p:cNvPr>
            <p:cNvGrpSpPr/>
            <p:nvPr/>
          </p:nvGrpSpPr>
          <p:grpSpPr>
            <a:xfrm>
              <a:off x="3960178" y="2485465"/>
              <a:ext cx="3785716" cy="2411241"/>
              <a:chOff x="3960178" y="2485465"/>
              <a:chExt cx="3785716" cy="2411241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BADFD3A-DCBD-094F-A679-198243BA2CA5}"/>
                  </a:ext>
                </a:extLst>
              </p:cNvPr>
              <p:cNvSpPr/>
              <p:nvPr/>
            </p:nvSpPr>
            <p:spPr>
              <a:xfrm>
                <a:off x="4816920" y="2485465"/>
                <a:ext cx="1747042" cy="183349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596667E-0BB4-4446-A08E-E0A4C7FF6C91}"/>
                  </a:ext>
                </a:extLst>
              </p:cNvPr>
              <p:cNvSpPr txBox="1"/>
              <p:nvPr/>
            </p:nvSpPr>
            <p:spPr>
              <a:xfrm>
                <a:off x="3960178" y="4494160"/>
                <a:ext cx="3785716" cy="402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endParaRPr lang="tr-TR" dirty="0"/>
              </a:p>
            </p:txBody>
          </p:sp>
        </p:grpSp>
        <p:sp>
          <p:nvSpPr>
            <p:cNvPr id="44" name="Paper sheet">
              <a:extLst>
                <a:ext uri="{FF2B5EF4-FFF2-40B4-BE49-F238E27FC236}">
                  <a16:creationId xmlns:a16="http://schemas.microsoft.com/office/drawing/2014/main" id="{EE641D18-5686-5443-8717-D115CEC6669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284882" y="2812416"/>
              <a:ext cx="811118" cy="1032945"/>
            </a:xfrm>
            <a:custGeom>
              <a:avLst/>
              <a:gdLst>
                <a:gd name="T0" fmla="*/ 64 w 200"/>
                <a:gd name="T1" fmla="*/ 0 h 256"/>
                <a:gd name="T2" fmla="*/ 61 w 200"/>
                <a:gd name="T3" fmla="*/ 1 h 256"/>
                <a:gd name="T4" fmla="*/ 0 w 200"/>
                <a:gd name="T5" fmla="*/ 62 h 256"/>
                <a:gd name="T6" fmla="*/ 0 w 200"/>
                <a:gd name="T7" fmla="*/ 252 h 256"/>
                <a:gd name="T8" fmla="*/ 196 w 200"/>
                <a:gd name="T9" fmla="*/ 256 h 256"/>
                <a:gd name="T10" fmla="*/ 200 w 200"/>
                <a:gd name="T11" fmla="*/ 4 h 256"/>
                <a:gd name="T12" fmla="*/ 60 w 200"/>
                <a:gd name="T13" fmla="*/ 14 h 256"/>
                <a:gd name="T14" fmla="*/ 14 w 200"/>
                <a:gd name="T15" fmla="*/ 60 h 256"/>
                <a:gd name="T16" fmla="*/ 192 w 200"/>
                <a:gd name="T17" fmla="*/ 248 h 256"/>
                <a:gd name="T18" fmla="*/ 8 w 200"/>
                <a:gd name="T19" fmla="*/ 68 h 256"/>
                <a:gd name="T20" fmla="*/ 68 w 200"/>
                <a:gd name="T21" fmla="*/ 64 h 256"/>
                <a:gd name="T22" fmla="*/ 192 w 200"/>
                <a:gd name="T23" fmla="*/ 8 h 256"/>
                <a:gd name="T24" fmla="*/ 32 w 200"/>
                <a:gd name="T25" fmla="*/ 92 h 256"/>
                <a:gd name="T26" fmla="*/ 176 w 200"/>
                <a:gd name="T27" fmla="*/ 84 h 256"/>
                <a:gd name="T28" fmla="*/ 32 w 200"/>
                <a:gd name="T29" fmla="*/ 92 h 256"/>
                <a:gd name="T30" fmla="*/ 32 w 200"/>
                <a:gd name="T31" fmla="*/ 108 h 256"/>
                <a:gd name="T32" fmla="*/ 176 w 200"/>
                <a:gd name="T33" fmla="*/ 116 h 256"/>
                <a:gd name="T34" fmla="*/ 92 w 200"/>
                <a:gd name="T35" fmla="*/ 132 h 256"/>
                <a:gd name="T36" fmla="*/ 32 w 200"/>
                <a:gd name="T37" fmla="*/ 140 h 256"/>
                <a:gd name="T38" fmla="*/ 92 w 200"/>
                <a:gd name="T39" fmla="*/ 132 h 256"/>
                <a:gd name="T40" fmla="*/ 134 w 200"/>
                <a:gd name="T41" fmla="*/ 140 h 256"/>
                <a:gd name="T42" fmla="*/ 88 w 200"/>
                <a:gd name="T43" fmla="*/ 186 h 256"/>
                <a:gd name="T44" fmla="*/ 180 w 200"/>
                <a:gd name="T45" fmla="*/ 186 h 256"/>
                <a:gd name="T46" fmla="*/ 134 w 200"/>
                <a:gd name="T47" fmla="*/ 224 h 256"/>
                <a:gd name="T48" fmla="*/ 107 w 200"/>
                <a:gd name="T49" fmla="*/ 159 h 256"/>
                <a:gd name="T50" fmla="*/ 134 w 200"/>
                <a:gd name="T51" fmla="*/ 148 h 256"/>
                <a:gd name="T52" fmla="*/ 134 w 200"/>
                <a:gd name="T53" fmla="*/ 224 h 256"/>
                <a:gd name="T54" fmla="*/ 128 w 200"/>
                <a:gd name="T55" fmla="*/ 194 h 256"/>
                <a:gd name="T56" fmla="*/ 113 w 200"/>
                <a:gd name="T57" fmla="*/ 185 h 256"/>
                <a:gd name="T58" fmla="*/ 125 w 200"/>
                <a:gd name="T59" fmla="*/ 203 h 256"/>
                <a:gd name="T60" fmla="*/ 131 w 200"/>
                <a:gd name="T61" fmla="*/ 203 h 256"/>
                <a:gd name="T62" fmla="*/ 155 w 200"/>
                <a:gd name="T63" fmla="*/ 173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0" h="256">
                  <a:moveTo>
                    <a:pt x="196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63" y="0"/>
                    <a:pt x="63" y="0"/>
                    <a:pt x="62" y="0"/>
                  </a:cubicBezTo>
                  <a:cubicBezTo>
                    <a:pt x="62" y="1"/>
                    <a:pt x="62" y="1"/>
                    <a:pt x="61" y="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62"/>
                    <a:pt x="1" y="62"/>
                    <a:pt x="0" y="62"/>
                  </a:cubicBezTo>
                  <a:cubicBezTo>
                    <a:pt x="0" y="63"/>
                    <a:pt x="0" y="63"/>
                    <a:pt x="0" y="64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254"/>
                    <a:pt x="2" y="256"/>
                    <a:pt x="4" y="256"/>
                  </a:cubicBezTo>
                  <a:cubicBezTo>
                    <a:pt x="196" y="256"/>
                    <a:pt x="196" y="256"/>
                    <a:pt x="196" y="256"/>
                  </a:cubicBezTo>
                  <a:cubicBezTo>
                    <a:pt x="198" y="256"/>
                    <a:pt x="200" y="254"/>
                    <a:pt x="200" y="252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2"/>
                    <a:pt x="198" y="0"/>
                    <a:pt x="196" y="0"/>
                  </a:cubicBezTo>
                  <a:close/>
                  <a:moveTo>
                    <a:pt x="60" y="14"/>
                  </a:moveTo>
                  <a:cubicBezTo>
                    <a:pt x="60" y="60"/>
                    <a:pt x="60" y="60"/>
                    <a:pt x="60" y="60"/>
                  </a:cubicBezTo>
                  <a:cubicBezTo>
                    <a:pt x="14" y="60"/>
                    <a:pt x="14" y="60"/>
                    <a:pt x="14" y="60"/>
                  </a:cubicBezTo>
                  <a:lnTo>
                    <a:pt x="60" y="14"/>
                  </a:lnTo>
                  <a:close/>
                  <a:moveTo>
                    <a:pt x="192" y="248"/>
                  </a:moveTo>
                  <a:cubicBezTo>
                    <a:pt x="8" y="248"/>
                    <a:pt x="8" y="248"/>
                    <a:pt x="8" y="24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6" y="68"/>
                    <a:pt x="68" y="66"/>
                    <a:pt x="68" y="64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192" y="8"/>
                    <a:pt x="192" y="8"/>
                    <a:pt x="192" y="8"/>
                  </a:cubicBezTo>
                  <a:lnTo>
                    <a:pt x="192" y="248"/>
                  </a:lnTo>
                  <a:close/>
                  <a:moveTo>
                    <a:pt x="32" y="92"/>
                  </a:moveTo>
                  <a:cubicBezTo>
                    <a:pt x="176" y="92"/>
                    <a:pt x="176" y="92"/>
                    <a:pt x="176" y="92"/>
                  </a:cubicBezTo>
                  <a:cubicBezTo>
                    <a:pt x="176" y="84"/>
                    <a:pt x="176" y="84"/>
                    <a:pt x="176" y="84"/>
                  </a:cubicBezTo>
                  <a:cubicBezTo>
                    <a:pt x="32" y="84"/>
                    <a:pt x="32" y="84"/>
                    <a:pt x="32" y="84"/>
                  </a:cubicBezTo>
                  <a:lnTo>
                    <a:pt x="32" y="92"/>
                  </a:lnTo>
                  <a:close/>
                  <a:moveTo>
                    <a:pt x="176" y="108"/>
                  </a:moveTo>
                  <a:cubicBezTo>
                    <a:pt x="32" y="108"/>
                    <a:pt x="32" y="108"/>
                    <a:pt x="32" y="108"/>
                  </a:cubicBezTo>
                  <a:cubicBezTo>
                    <a:pt x="32" y="116"/>
                    <a:pt x="32" y="116"/>
                    <a:pt x="32" y="116"/>
                  </a:cubicBezTo>
                  <a:cubicBezTo>
                    <a:pt x="176" y="116"/>
                    <a:pt x="176" y="116"/>
                    <a:pt x="176" y="116"/>
                  </a:cubicBezTo>
                  <a:lnTo>
                    <a:pt x="176" y="108"/>
                  </a:lnTo>
                  <a:close/>
                  <a:moveTo>
                    <a:pt x="92" y="132"/>
                  </a:moveTo>
                  <a:cubicBezTo>
                    <a:pt x="32" y="132"/>
                    <a:pt x="32" y="132"/>
                    <a:pt x="32" y="132"/>
                  </a:cubicBezTo>
                  <a:cubicBezTo>
                    <a:pt x="32" y="140"/>
                    <a:pt x="32" y="140"/>
                    <a:pt x="32" y="140"/>
                  </a:cubicBezTo>
                  <a:cubicBezTo>
                    <a:pt x="92" y="140"/>
                    <a:pt x="92" y="140"/>
                    <a:pt x="92" y="140"/>
                  </a:cubicBezTo>
                  <a:lnTo>
                    <a:pt x="92" y="132"/>
                  </a:lnTo>
                  <a:close/>
                  <a:moveTo>
                    <a:pt x="134" y="140"/>
                  </a:moveTo>
                  <a:cubicBezTo>
                    <a:pt x="134" y="140"/>
                    <a:pt x="134" y="140"/>
                    <a:pt x="134" y="140"/>
                  </a:cubicBezTo>
                  <a:cubicBezTo>
                    <a:pt x="122" y="140"/>
                    <a:pt x="110" y="145"/>
                    <a:pt x="101" y="153"/>
                  </a:cubicBezTo>
                  <a:cubicBezTo>
                    <a:pt x="93" y="162"/>
                    <a:pt x="88" y="174"/>
                    <a:pt x="88" y="186"/>
                  </a:cubicBezTo>
                  <a:cubicBezTo>
                    <a:pt x="88" y="211"/>
                    <a:pt x="109" y="232"/>
                    <a:pt x="134" y="232"/>
                  </a:cubicBezTo>
                  <a:cubicBezTo>
                    <a:pt x="159" y="232"/>
                    <a:pt x="180" y="211"/>
                    <a:pt x="180" y="186"/>
                  </a:cubicBezTo>
                  <a:cubicBezTo>
                    <a:pt x="180" y="161"/>
                    <a:pt x="159" y="140"/>
                    <a:pt x="134" y="140"/>
                  </a:cubicBezTo>
                  <a:close/>
                  <a:moveTo>
                    <a:pt x="134" y="224"/>
                  </a:moveTo>
                  <a:cubicBezTo>
                    <a:pt x="113" y="224"/>
                    <a:pt x="96" y="207"/>
                    <a:pt x="96" y="186"/>
                  </a:cubicBezTo>
                  <a:cubicBezTo>
                    <a:pt x="96" y="176"/>
                    <a:pt x="100" y="166"/>
                    <a:pt x="107" y="159"/>
                  </a:cubicBezTo>
                  <a:cubicBezTo>
                    <a:pt x="114" y="152"/>
                    <a:pt x="124" y="148"/>
                    <a:pt x="134" y="148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55" y="148"/>
                    <a:pt x="172" y="165"/>
                    <a:pt x="172" y="186"/>
                  </a:cubicBezTo>
                  <a:cubicBezTo>
                    <a:pt x="172" y="207"/>
                    <a:pt x="155" y="224"/>
                    <a:pt x="134" y="224"/>
                  </a:cubicBezTo>
                  <a:close/>
                  <a:moveTo>
                    <a:pt x="149" y="173"/>
                  </a:moveTo>
                  <a:cubicBezTo>
                    <a:pt x="128" y="194"/>
                    <a:pt x="128" y="194"/>
                    <a:pt x="128" y="194"/>
                  </a:cubicBezTo>
                  <a:cubicBezTo>
                    <a:pt x="119" y="185"/>
                    <a:pt x="119" y="185"/>
                    <a:pt x="119" y="185"/>
                  </a:cubicBezTo>
                  <a:cubicBezTo>
                    <a:pt x="117" y="184"/>
                    <a:pt x="115" y="184"/>
                    <a:pt x="113" y="185"/>
                  </a:cubicBezTo>
                  <a:cubicBezTo>
                    <a:pt x="112" y="187"/>
                    <a:pt x="112" y="189"/>
                    <a:pt x="113" y="191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6" y="204"/>
                    <a:pt x="127" y="204"/>
                    <a:pt x="128" y="204"/>
                  </a:cubicBezTo>
                  <a:cubicBezTo>
                    <a:pt x="129" y="204"/>
                    <a:pt x="130" y="204"/>
                    <a:pt x="131" y="203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6" y="177"/>
                    <a:pt x="156" y="175"/>
                    <a:pt x="155" y="173"/>
                  </a:cubicBezTo>
                  <a:cubicBezTo>
                    <a:pt x="153" y="172"/>
                    <a:pt x="151" y="172"/>
                    <a:pt x="149" y="173"/>
                  </a:cubicBezTo>
                  <a:close/>
                </a:path>
              </a:pathLst>
            </a:custGeom>
            <a:solidFill>
              <a:srgbClr val="4D7ABB"/>
            </a:solidFill>
            <a:ln w="12700">
              <a:solidFill>
                <a:srgbClr val="4D7AB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2" name="Dikdörtgen 1"/>
          <p:cNvSpPr/>
          <p:nvPr/>
        </p:nvSpPr>
        <p:spPr>
          <a:xfrm>
            <a:off x="49998" y="4329800"/>
            <a:ext cx="419357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r-TR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2007 yılında beri devam eden süreç. Toplam </a:t>
            </a:r>
            <a:r>
              <a:rPr lang="en-US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43 </a:t>
            </a:r>
            <a:r>
              <a:rPr lang="en-US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hibe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projesi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ile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Türkiye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AB </a:t>
            </a:r>
            <a:r>
              <a:rPr lang="en-US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üyesi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ülkelerden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126 </a:t>
            </a:r>
            <a:r>
              <a:rPr lang="en-US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ticaret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sanayi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odası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ortaklık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kurmuştur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4457112" y="4494160"/>
            <a:ext cx="2578689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</a:t>
            </a:r>
            <a:r>
              <a:rPr lang="tr-TR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18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</a:t>
            </a:r>
            <a:r>
              <a:rPr lang="tr-TR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2021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tr-TR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4,7 milyon Avro bütçeli </a:t>
            </a:r>
            <a:r>
              <a:rPr lang="tr-TR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faz</a:t>
            </a:r>
            <a:r>
              <a:rPr lang="tr-TR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2,5 milyon Avroluk hibe </a:t>
            </a:r>
            <a:r>
              <a:rPr lang="tr-TR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desteği.</a:t>
            </a:r>
            <a:endParaRPr lang="tr-TR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893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3">
            <a:extLst/>
          </p:cNvPr>
          <p:cNvSpPr>
            <a:spLocks/>
          </p:cNvSpPr>
          <p:nvPr/>
        </p:nvSpPr>
        <p:spPr bwMode="auto">
          <a:xfrm>
            <a:off x="34925" y="1785674"/>
            <a:ext cx="12192000" cy="24526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0A294A"/>
          </a:solidFill>
          <a:ln>
            <a:noFill/>
          </a:ln>
          <a:effectLst/>
        </p:spPr>
        <p:txBody>
          <a:bodyPr lIns="38100" tIns="38100" rIns="38100" bIns="38100" anchor="ctr"/>
          <a:lstStyle>
            <a:defPPr>
              <a:defRPr lang="x-none"/>
            </a:defPPr>
            <a:lvl1pPr algn="ctr" defTabSz="457200" rtl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indent="342900" algn="ctr" defTabSz="457200" rtl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2pPr>
            <a:lvl3pPr indent="685800" algn="ctr" defTabSz="457200" rtl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3pPr>
            <a:lvl4pPr indent="1028700" algn="ctr" defTabSz="457200" rtl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4pPr>
            <a:lvl5pPr indent="1371600" algn="ctr" defTabSz="457200" rtl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9pPr>
          </a:lstStyle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cs typeface="Gill Sans" panose="020B0502020104020203" pitchFamily="34" charset="-79"/>
              <a:sym typeface="Gill Sans" panose="020B0502020104020203" pitchFamily="34" charset="-79"/>
            </a:endParaRPr>
          </a:p>
        </p:txBody>
      </p:sp>
      <p:sp>
        <p:nvSpPr>
          <p:cNvPr id="12291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22263" y="234950"/>
            <a:ext cx="12192000" cy="11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tr-TR" altLang="tr-TR" sz="2400" dirty="0" smtClean="0">
                <a:solidFill>
                  <a:schemeClr val="bg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</a:rPr>
              <a:t>          TÜRKİYE ve AB ARASINDA ŞEHİR EŞLEŞTİRME PROJESİ- (I ve II. Faz)</a:t>
            </a:r>
            <a:endParaRPr lang="en-GB" altLang="tr-TR" sz="2400" dirty="0" smtClean="0">
              <a:solidFill>
                <a:schemeClr val="bg1"/>
              </a:solidFill>
              <a:latin typeface="Source Sans Pro" panose="020B0503030403020204"/>
              <a:ea typeface="Source Sans Pro" panose="020B0503030403020204"/>
              <a:cs typeface="Source Sans Pro" panose="020B0503030403020204"/>
            </a:endParaRPr>
          </a:p>
        </p:txBody>
      </p:sp>
      <p:pic>
        <p:nvPicPr>
          <p:cNvPr id="2" name="Resim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32203"/>
            <a:ext cx="2059200" cy="205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908386"/>
            <a:ext cx="2058525" cy="205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Şeritli Sağ Ok 3"/>
          <p:cNvSpPr/>
          <p:nvPr/>
        </p:nvSpPr>
        <p:spPr>
          <a:xfrm>
            <a:off x="3338513" y="1881188"/>
            <a:ext cx="787400" cy="1160462"/>
          </a:xfrm>
          <a:prstGeom prst="strip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Metin kutusu 4"/>
          <p:cNvSpPr txBox="1">
            <a:spLocks noChangeArrowheads="1"/>
          </p:cNvSpPr>
          <p:nvPr/>
        </p:nvSpPr>
        <p:spPr bwMode="auto">
          <a:xfrm>
            <a:off x="4265613" y="1857375"/>
            <a:ext cx="387032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tr-TR" altLang="tr-TR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AB Başkanlığınca 2019-22 yıllarında uygulandı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tr-TR" altLang="tr-TR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23 projesine 2.6 milyon € hibe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tr-TR" altLang="tr-TR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Türkiye’den 19 şehir &amp; 12 AB üye ülke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tr-TR" altLang="tr-TR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31 İşbirliği protokolü </a:t>
            </a:r>
            <a:endParaRPr kumimoji="0" lang="tr-TR" altLang="tr-T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298" name="Metin kutusu 6"/>
          <p:cNvSpPr txBox="1">
            <a:spLocks noChangeArrowheads="1"/>
          </p:cNvSpPr>
          <p:nvPr/>
        </p:nvSpPr>
        <p:spPr bwMode="auto">
          <a:xfrm>
            <a:off x="10263188" y="4665663"/>
            <a:ext cx="16843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Yeşil Mutabakat öncelikli projeler</a:t>
            </a:r>
            <a:endParaRPr kumimoji="0" lang="en-US" altLang="tr-TR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" name="Şeritli Sağ Ok 23"/>
          <p:cNvSpPr/>
          <p:nvPr/>
        </p:nvSpPr>
        <p:spPr>
          <a:xfrm>
            <a:off x="3302000" y="4333875"/>
            <a:ext cx="787400" cy="1160463"/>
          </a:xfrm>
          <a:prstGeom prst="strip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00" name="Metin kutusu 24"/>
          <p:cNvSpPr txBox="1">
            <a:spLocks noChangeArrowheads="1"/>
          </p:cNvSpPr>
          <p:nvPr/>
        </p:nvSpPr>
        <p:spPr bwMode="auto">
          <a:xfrm>
            <a:off x="4125913" y="4378325"/>
            <a:ext cx="40100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tr-TR" altLang="tr-T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TBB tarafından 2023-24 yıllarında uygulanacak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tr-TR" altLang="tr-T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25 projeye 2,5 milyon € hibe desteği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tr-TR" altLang="tr-T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Yerel yönetimler için 0,3 </a:t>
            </a:r>
            <a:r>
              <a:rPr kumimoji="0" lang="en-US" altLang="tr-T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tr-TR" altLang="tr-T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ilyon</a:t>
            </a:r>
            <a:r>
              <a:rPr kumimoji="0" lang="en-US" altLang="tr-T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€</a:t>
            </a:r>
            <a:r>
              <a:rPr kumimoji="0" lang="tr-TR" altLang="tr-T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hareketlilik desteği </a:t>
            </a:r>
          </a:p>
        </p:txBody>
      </p:sp>
      <p:sp>
        <p:nvSpPr>
          <p:cNvPr id="26" name="Şeritli Sağ Ok 25"/>
          <p:cNvSpPr/>
          <p:nvPr/>
        </p:nvSpPr>
        <p:spPr>
          <a:xfrm>
            <a:off x="7969250" y="4378325"/>
            <a:ext cx="787400" cy="1160463"/>
          </a:xfrm>
          <a:prstGeom prst="strip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Resim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722" y="3977258"/>
            <a:ext cx="1342560" cy="1910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7596636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id="{95D7AA6B-6020-1347-B86C-4053B9B2F7E8}"/>
              </a:ext>
            </a:extLst>
          </p:cNvPr>
          <p:cNvSpPr/>
          <p:nvPr/>
        </p:nvSpPr>
        <p:spPr>
          <a:xfrm>
            <a:off x="66390" y="2168073"/>
            <a:ext cx="6029610" cy="727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22" y="0"/>
                </a:moveTo>
                <a:lnTo>
                  <a:pt x="21600" y="10800"/>
                </a:lnTo>
                <a:lnTo>
                  <a:pt x="19522" y="21600"/>
                </a:lnTo>
                <a:lnTo>
                  <a:pt x="2078" y="21600"/>
                </a:lnTo>
                <a:lnTo>
                  <a:pt x="0" y="10800"/>
                </a:lnTo>
                <a:lnTo>
                  <a:pt x="2078" y="0"/>
                </a:lnTo>
                <a:cubicBezTo>
                  <a:pt x="2078" y="0"/>
                  <a:pt x="19522" y="0"/>
                  <a:pt x="19522" y="0"/>
                </a:cubicBezTo>
                <a:close/>
              </a:path>
            </a:pathLst>
          </a:custGeom>
          <a:solidFill>
            <a:srgbClr val="153F6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569F3D1A-372F-6D44-A0E0-23604790A8C8}"/>
              </a:ext>
            </a:extLst>
          </p:cNvPr>
          <p:cNvSpPr/>
          <p:nvPr/>
        </p:nvSpPr>
        <p:spPr>
          <a:xfrm>
            <a:off x="6159002" y="2215465"/>
            <a:ext cx="5891287" cy="695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22" y="0"/>
                </a:moveTo>
                <a:lnTo>
                  <a:pt x="21600" y="10800"/>
                </a:lnTo>
                <a:lnTo>
                  <a:pt x="19522" y="21600"/>
                </a:lnTo>
                <a:lnTo>
                  <a:pt x="2078" y="21600"/>
                </a:lnTo>
                <a:lnTo>
                  <a:pt x="0" y="10800"/>
                </a:lnTo>
                <a:lnTo>
                  <a:pt x="2078" y="0"/>
                </a:lnTo>
                <a:cubicBezTo>
                  <a:pt x="2078" y="0"/>
                  <a:pt x="19522" y="0"/>
                  <a:pt x="19522" y="0"/>
                </a:cubicBezTo>
                <a:close/>
              </a:path>
            </a:pathLst>
          </a:custGeom>
          <a:solidFill>
            <a:srgbClr val="153F6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    </a:t>
            </a:r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F37535B9-55CE-1746-84AE-0930BE5C0D2F}"/>
              </a:ext>
            </a:extLst>
          </p:cNvPr>
          <p:cNvSpPr/>
          <p:nvPr/>
        </p:nvSpPr>
        <p:spPr>
          <a:xfrm>
            <a:off x="3322349" y="5753931"/>
            <a:ext cx="5673305" cy="726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22" y="0"/>
                </a:moveTo>
                <a:lnTo>
                  <a:pt x="21600" y="10800"/>
                </a:lnTo>
                <a:lnTo>
                  <a:pt x="19522" y="21600"/>
                </a:lnTo>
                <a:lnTo>
                  <a:pt x="2078" y="21600"/>
                </a:lnTo>
                <a:lnTo>
                  <a:pt x="0" y="10800"/>
                </a:lnTo>
                <a:lnTo>
                  <a:pt x="2078" y="0"/>
                </a:lnTo>
                <a:cubicBezTo>
                  <a:pt x="2078" y="0"/>
                  <a:pt x="19522" y="0"/>
                  <a:pt x="19522" y="0"/>
                </a:cubicBezTo>
                <a:close/>
              </a:path>
            </a:pathLst>
          </a:custGeom>
          <a:solidFill>
            <a:srgbClr val="7D3D6F"/>
          </a:solidFill>
          <a:ln w="12700">
            <a:solidFill>
              <a:srgbClr val="7D3D6F"/>
            </a:solidFill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070970-8CC5-1B45-9787-6DF5C5548ECF}"/>
              </a:ext>
            </a:extLst>
          </p:cNvPr>
          <p:cNvSpPr/>
          <p:nvPr/>
        </p:nvSpPr>
        <p:spPr>
          <a:xfrm>
            <a:off x="1956763" y="1363247"/>
            <a:ext cx="86885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YENİ DÖNEMDE SINIR ÖTESİ İŞBİRLİĞİ PROGRAMLARI</a:t>
            </a:r>
            <a:endParaRPr kumimoji="0" lang="tr-TR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636673-8A77-3F4F-99A6-3707CCBA33AC}"/>
              </a:ext>
            </a:extLst>
          </p:cNvPr>
          <p:cNvSpPr txBox="1">
            <a:spLocks/>
          </p:cNvSpPr>
          <p:nvPr/>
        </p:nvSpPr>
        <p:spPr>
          <a:xfrm>
            <a:off x="1843633" y="252433"/>
            <a:ext cx="11653371" cy="1199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2021-2027 KATILIM ÖNCESİ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YARDIMLAR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(IPA III)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865" y="2911272"/>
            <a:ext cx="2369560" cy="2307813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763" y="2911272"/>
            <a:ext cx="2334057" cy="2078164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377" y="3541938"/>
            <a:ext cx="2649248" cy="2211993"/>
          </a:xfrm>
          <a:prstGeom prst="rect">
            <a:avLst/>
          </a:prstGeom>
        </p:spPr>
      </p:pic>
      <p:sp>
        <p:nvSpPr>
          <p:cNvPr id="14" name="Metin kutusu 13"/>
          <p:cNvSpPr txBox="1"/>
          <p:nvPr/>
        </p:nvSpPr>
        <p:spPr>
          <a:xfrm>
            <a:off x="166255" y="2184675"/>
            <a:ext cx="5992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INTERREG IPA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Bulgaristan-Türkiye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Sınır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Ötesi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İşbirliği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Programı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2021-2027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6199254" y="2268703"/>
            <a:ext cx="5992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Karadeniz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Havzasında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Sınır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Ötesi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İşbirliği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Programı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tr-TR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2021-2027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3218944" y="5834197"/>
            <a:ext cx="5992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Akdeniz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Havzasında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Sınır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Ötesi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İşbirliği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Programı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43791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EE2C3D9-94AB-DF4A-A15C-D5E2F63D4C27}"/>
              </a:ext>
            </a:extLst>
          </p:cNvPr>
          <p:cNvSpPr txBox="1">
            <a:spLocks/>
          </p:cNvSpPr>
          <p:nvPr/>
        </p:nvSpPr>
        <p:spPr>
          <a:xfrm>
            <a:off x="1657752" y="10858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AVRUPA SÜRDÜRÜLEBİLİR KALKINMA FONU (EFSD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+) ve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TÜRKİYE YATIRIM PLATFORMU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F602FD5-99D8-084E-BA6D-C9CE1D020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302"/>
            <a:ext cx="12192000" cy="54803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32B01E-3D33-6E48-BC3A-73CD9483AB6D}"/>
              </a:ext>
            </a:extLst>
          </p:cNvPr>
          <p:cNvSpPr/>
          <p:nvPr/>
        </p:nvSpPr>
        <p:spPr>
          <a:xfrm>
            <a:off x="-13320" y="1088763"/>
            <a:ext cx="12186672" cy="5416605"/>
          </a:xfrm>
          <a:prstGeom prst="rect">
            <a:avLst/>
          </a:prstGeom>
          <a:solidFill>
            <a:srgbClr val="041B3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A1724FB-1BFF-9C41-B58B-6A07729C9429}"/>
              </a:ext>
            </a:extLst>
          </p:cNvPr>
          <p:cNvSpPr txBox="1">
            <a:spLocks/>
          </p:cNvSpPr>
          <p:nvPr/>
        </p:nvSpPr>
        <p:spPr>
          <a:xfrm>
            <a:off x="764027" y="1621396"/>
            <a:ext cx="10515600" cy="435133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Yeşil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Gündem, Sürdürülebilirlik, Yenilenebilir Enerji ve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Dijital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Dönüşüm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başta olmak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üzere öncelikli politika alanlarında yatırım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projelerine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AB garantisi imkânı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Altyapı yatırımları ve yenilikçi yatırımlar (ör: Yeşil Tahvil, Etki Yatırımı, vb.) 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IPA hibeleri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ve Uluslararası Finans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Kuruluş (IFI) kredilerini birleştiren </a:t>
            </a: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hibrit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yaklaşım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Faydalanıcılar: Kamu kurum ve kuruluşları, özel sektör kuruluşları ve belediyeler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AB’ye akredite Uluslararası Finans Kuruluşları ile ortaklaşa proje portföyleri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15481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AutoShape 3">
            <a:extLst>
              <a:ext uri="{FF2B5EF4-FFF2-40B4-BE49-F238E27FC236}">
                <a16:creationId xmlns:a16="http://schemas.microsoft.com/office/drawing/2014/main" id="{A3DA7756-FB1A-3B49-8D8A-D8799D2A4680}"/>
              </a:ext>
            </a:extLst>
          </p:cNvPr>
          <p:cNvSpPr>
            <a:spLocks/>
          </p:cNvSpPr>
          <p:nvPr/>
        </p:nvSpPr>
        <p:spPr bwMode="auto">
          <a:xfrm>
            <a:off x="-17476" y="0"/>
            <a:ext cx="9128919" cy="616505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13182" y="21600"/>
                </a:lnTo>
                <a:lnTo>
                  <a:pt x="0" y="21600"/>
                </a:lnTo>
              </a:path>
            </a:pathLst>
          </a:custGeom>
          <a:noFill/>
          <a:ln w="50800" cap="flat" cmpd="sng">
            <a:solidFill>
              <a:srgbClr val="0A294A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endParaRPr lang="x-none" altLang="x-none" sz="15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322" name="Oval 10">
            <a:extLst>
              <a:ext uri="{FF2B5EF4-FFF2-40B4-BE49-F238E27FC236}">
                <a16:creationId xmlns:a16="http://schemas.microsoft.com/office/drawing/2014/main" id="{4EB92BB4-899C-6A49-A8BF-F8EAA5BD8E46}"/>
              </a:ext>
            </a:extLst>
          </p:cNvPr>
          <p:cNvSpPr>
            <a:spLocks/>
          </p:cNvSpPr>
          <p:nvPr/>
        </p:nvSpPr>
        <p:spPr bwMode="auto">
          <a:xfrm>
            <a:off x="4696619" y="1289050"/>
            <a:ext cx="127000" cy="127000"/>
          </a:xfrm>
          <a:prstGeom prst="ellipse">
            <a:avLst/>
          </a:prstGeom>
          <a:solidFill>
            <a:srgbClr val="041B3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endParaRPr lang="x-none" altLang="x-none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29" name="Oval 17">
            <a:extLst>
              <a:ext uri="{FF2B5EF4-FFF2-40B4-BE49-F238E27FC236}">
                <a16:creationId xmlns:a16="http://schemas.microsoft.com/office/drawing/2014/main" id="{5D3C3746-5683-954B-82FF-F45984DA4D1D}"/>
              </a:ext>
            </a:extLst>
          </p:cNvPr>
          <p:cNvSpPr>
            <a:spLocks/>
          </p:cNvSpPr>
          <p:nvPr/>
        </p:nvSpPr>
        <p:spPr bwMode="auto">
          <a:xfrm>
            <a:off x="4696619" y="1546225"/>
            <a:ext cx="127000" cy="127000"/>
          </a:xfrm>
          <a:prstGeom prst="ellipse">
            <a:avLst/>
          </a:prstGeom>
          <a:solidFill>
            <a:srgbClr val="041B3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endParaRPr lang="x-none" altLang="x-none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98F4466-EE3B-A74B-823C-9D44E0292C0E}"/>
              </a:ext>
            </a:extLst>
          </p:cNvPr>
          <p:cNvSpPr txBox="1">
            <a:spLocks/>
          </p:cNvSpPr>
          <p:nvPr/>
        </p:nvSpPr>
        <p:spPr>
          <a:xfrm>
            <a:off x="1685537" y="286469"/>
            <a:ext cx="11653371" cy="1199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GB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AVRUPA YEŞİL MUTABAKAT HEDEFLERİ VE BİLEŞENLERİ</a:t>
            </a: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E667AEF6-F7FF-D849-A703-1AF2D17F324B}"/>
              </a:ext>
            </a:extLst>
          </p:cNvPr>
          <p:cNvSpPr>
            <a:spLocks/>
          </p:cNvSpPr>
          <p:nvPr/>
        </p:nvSpPr>
        <p:spPr bwMode="auto">
          <a:xfrm>
            <a:off x="11708811" y="1379745"/>
            <a:ext cx="127000" cy="127000"/>
          </a:xfrm>
          <a:prstGeom prst="ellipse">
            <a:avLst/>
          </a:prstGeom>
          <a:solidFill>
            <a:srgbClr val="041B3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endParaRPr lang="x-none" altLang="x-none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" name="Oval 17">
            <a:extLst>
              <a:ext uri="{FF2B5EF4-FFF2-40B4-BE49-F238E27FC236}">
                <a16:creationId xmlns:a16="http://schemas.microsoft.com/office/drawing/2014/main" id="{8ED2A2D7-A5BF-B84D-96DF-7832D259687A}"/>
              </a:ext>
            </a:extLst>
          </p:cNvPr>
          <p:cNvSpPr>
            <a:spLocks/>
          </p:cNvSpPr>
          <p:nvPr/>
        </p:nvSpPr>
        <p:spPr bwMode="auto">
          <a:xfrm>
            <a:off x="11708811" y="1636920"/>
            <a:ext cx="127000" cy="127000"/>
          </a:xfrm>
          <a:prstGeom prst="ellipse">
            <a:avLst/>
          </a:prstGeom>
          <a:solidFill>
            <a:srgbClr val="041B3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endParaRPr lang="x-none" altLang="x-none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39F074-2C02-8C49-921A-24D4E5364C74}"/>
              </a:ext>
            </a:extLst>
          </p:cNvPr>
          <p:cNvGrpSpPr/>
          <p:nvPr/>
        </p:nvGrpSpPr>
        <p:grpSpPr>
          <a:xfrm>
            <a:off x="284099" y="1247582"/>
            <a:ext cx="5536546" cy="4544931"/>
            <a:chOff x="284099" y="1247582"/>
            <a:chExt cx="5536546" cy="4544931"/>
          </a:xfrm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E6993856-BC09-F54B-BEAC-7C541AF825D6}"/>
                </a:ext>
              </a:extLst>
            </p:cNvPr>
            <p:cNvSpPr txBox="1">
              <a:spLocks/>
            </p:cNvSpPr>
            <p:nvPr/>
          </p:nvSpPr>
          <p:spPr>
            <a:xfrm>
              <a:off x="284099" y="2128053"/>
              <a:ext cx="5536546" cy="3664460"/>
            </a:xfrm>
            <a:prstGeom prst="rect">
              <a:avLst/>
            </a:prstGeom>
          </p:spPr>
          <p:txBody>
            <a:bodyPr>
              <a:normAutofit fontScale="2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venir Book" panose="02000503020000020003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Book" panose="02000503020000020003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Book" panose="02000503020000020003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Book" panose="02000503020000020003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Book" panose="02000503020000020003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tr-TR" sz="88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charset="0"/>
                </a:rPr>
                <a:t>2050 Yılında iklim nötr olmayı: 0 net emisyonlu ekonomi  </a:t>
              </a:r>
            </a:p>
            <a:p>
              <a:pPr>
                <a:lnSpc>
                  <a:spcPct val="140000"/>
                </a:lnSpc>
              </a:pPr>
              <a:r>
                <a:rPr lang="tr-TR" sz="88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charset="0"/>
                </a:rPr>
                <a:t>2030 sera gazı emisyonlarında %50-55 düzeyinde azaltmayı</a:t>
              </a:r>
            </a:p>
            <a:p>
              <a:pPr>
                <a:lnSpc>
                  <a:spcPct val="140000"/>
                </a:lnSpc>
              </a:pPr>
              <a:r>
                <a:rPr lang="tr-TR" sz="88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charset="0"/>
                </a:rPr>
                <a:t>Sanayi ve istihdamı dönüştürmeyi</a:t>
              </a:r>
            </a:p>
            <a:p>
              <a:pPr>
                <a:lnSpc>
                  <a:spcPct val="140000"/>
                </a:lnSpc>
              </a:pPr>
              <a:r>
                <a:rPr lang="tr-TR" sz="88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charset="0"/>
                </a:rPr>
                <a:t>Küresel sera gazlarının azaltılmasında etkili bir oyuncu haline gelmeyi </a:t>
              </a:r>
            </a:p>
            <a:p>
              <a:pPr lvl="1">
                <a:lnSpc>
                  <a:spcPct val="140000"/>
                </a:lnSpc>
              </a:pPr>
              <a:endParaRPr lang="tr-TR" sz="8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charset="0"/>
              </a:endParaRPr>
            </a:p>
            <a:p>
              <a:pPr lvl="1"/>
              <a:endParaRPr lang="tr-TR" sz="2600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FBEA199-6DFB-1F43-9844-7D046E82912A}"/>
                </a:ext>
              </a:extLst>
            </p:cNvPr>
            <p:cNvSpPr/>
            <p:nvPr/>
          </p:nvSpPr>
          <p:spPr>
            <a:xfrm rot="5400000">
              <a:off x="2764372" y="-1218418"/>
              <a:ext cx="576000" cy="5508000"/>
            </a:xfrm>
            <a:prstGeom prst="rect">
              <a:avLst/>
            </a:prstGeom>
            <a:solidFill>
              <a:srgbClr val="404D8A">
                <a:alpha val="69804"/>
              </a:srgbClr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b"/>
            <a:lstStyle/>
            <a:p>
              <a:pPr algn="ctr"/>
              <a:r>
                <a:rPr lang="tr-TR" sz="2800" dirty="0">
                  <a:solidFill>
                    <a:schemeClr val="bg1"/>
                  </a:solidFill>
                  <a:latin typeface="Franklin Gothic Heavy" panose="020B0903020102020204" pitchFamily="34" charset="0"/>
                </a:rPr>
                <a:t>HEDEFLER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6D10B60-1FEC-A94A-AD1A-F878ABD913AA}"/>
              </a:ext>
            </a:extLst>
          </p:cNvPr>
          <p:cNvGrpSpPr/>
          <p:nvPr/>
        </p:nvGrpSpPr>
        <p:grpSpPr>
          <a:xfrm>
            <a:off x="6436489" y="1234362"/>
            <a:ext cx="6364833" cy="4742611"/>
            <a:chOff x="6436489" y="1234362"/>
            <a:chExt cx="6364833" cy="47426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F05181F-2D0A-5D4D-BBCE-09F7998FDAFB}"/>
                </a:ext>
              </a:extLst>
            </p:cNvPr>
            <p:cNvGrpSpPr/>
            <p:nvPr/>
          </p:nvGrpSpPr>
          <p:grpSpPr>
            <a:xfrm>
              <a:off x="6724754" y="4179678"/>
              <a:ext cx="6076568" cy="892552"/>
              <a:chOff x="6724754" y="4179678"/>
              <a:chExt cx="6076568" cy="892552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7BE62E0D-608D-1442-82A9-63BBCDEE024B}"/>
                  </a:ext>
                </a:extLst>
              </p:cNvPr>
              <p:cNvGrpSpPr/>
              <p:nvPr/>
            </p:nvGrpSpPr>
            <p:grpSpPr>
              <a:xfrm>
                <a:off x="6724754" y="4288422"/>
                <a:ext cx="531019" cy="531019"/>
                <a:chOff x="6159500" y="3695700"/>
                <a:chExt cx="531019" cy="531019"/>
              </a:xfrm>
            </p:grpSpPr>
            <p:grpSp>
              <p:nvGrpSpPr>
                <p:cNvPr id="54" name="Group 20">
                  <a:extLst>
                    <a:ext uri="{FF2B5EF4-FFF2-40B4-BE49-F238E27FC236}">
                      <a16:creationId xmlns:a16="http://schemas.microsoft.com/office/drawing/2014/main" id="{E19A2AA7-F56D-434C-A9BB-585840E480D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59500" y="3695700"/>
                  <a:ext cx="531019" cy="531019"/>
                  <a:chOff x="-1" y="-1"/>
                  <a:chExt cx="1061989" cy="1061989"/>
                </a:xfrm>
              </p:grpSpPr>
              <p:sp>
                <p:nvSpPr>
                  <p:cNvPr id="56" name="AutoShape 21">
                    <a:extLst>
                      <a:ext uri="{FF2B5EF4-FFF2-40B4-BE49-F238E27FC236}">
                        <a16:creationId xmlns:a16="http://schemas.microsoft.com/office/drawing/2014/main" id="{B7376090-EE44-BB49-8570-A4703D3587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7187" y="757187"/>
                    <a:ext cx="304801" cy="304801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0"/>
                        </a:moveTo>
                        <a:lnTo>
                          <a:pt x="21600" y="21600"/>
                        </a:lnTo>
                        <a:lnTo>
                          <a:pt x="0" y="21600"/>
                        </a:lnTo>
                      </a:path>
                    </a:pathLst>
                  </a:custGeom>
                  <a:noFill/>
                  <a:ln w="50800" cap="flat" cmpd="sng">
                    <a:solidFill>
                      <a:srgbClr val="0077B5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endParaRPr lang="x-none" altLang="x-none" sz="15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endParaRPr>
                  </a:p>
                </p:txBody>
              </p:sp>
              <p:sp>
                <p:nvSpPr>
                  <p:cNvPr id="57" name="AutoShape 22">
                    <a:extLst>
                      <a:ext uri="{FF2B5EF4-FFF2-40B4-BE49-F238E27FC236}">
                        <a16:creationId xmlns:a16="http://schemas.microsoft.com/office/drawing/2014/main" id="{5F75A6FF-54B2-9744-A28D-A460757A64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757187"/>
                    <a:ext cx="304800" cy="304801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1600"/>
                        </a:moveTo>
                        <a:lnTo>
                          <a:pt x="0" y="2160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50800" cap="flat" cmpd="sng">
                    <a:solidFill>
                      <a:srgbClr val="0077B5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endParaRPr lang="x-none" altLang="x-none" sz="15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endParaRPr>
                  </a:p>
                </p:txBody>
              </p:sp>
              <p:sp>
                <p:nvSpPr>
                  <p:cNvPr id="58" name="AutoShape 23">
                    <a:extLst>
                      <a:ext uri="{FF2B5EF4-FFF2-40B4-BE49-F238E27FC236}">
                        <a16:creationId xmlns:a16="http://schemas.microsoft.com/office/drawing/2014/main" id="{75045ED7-5A07-5F48-8042-F8312BDAF8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7187" y="0"/>
                    <a:ext cx="304801" cy="304800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50800" cap="flat" cmpd="sng">
                    <a:solidFill>
                      <a:srgbClr val="0077B5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endParaRPr lang="x-none" altLang="x-none" sz="15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endParaRPr>
                  </a:p>
                </p:txBody>
              </p:sp>
              <p:sp>
                <p:nvSpPr>
                  <p:cNvPr id="59" name="AutoShape 24">
                    <a:extLst>
                      <a:ext uri="{FF2B5EF4-FFF2-40B4-BE49-F238E27FC236}">
                        <a16:creationId xmlns:a16="http://schemas.microsoft.com/office/drawing/2014/main" id="{B6166C53-90C3-054F-90E8-FC9D636E79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04800" cy="304800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21600"/>
                        </a:moveTo>
                        <a:lnTo>
                          <a:pt x="0" y="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50800" cap="flat" cmpd="sng">
                    <a:solidFill>
                      <a:srgbClr val="0077B5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endParaRPr lang="x-none" altLang="x-none" sz="15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endParaRPr>
                  </a:p>
                </p:txBody>
              </p:sp>
            </p:grpSp>
            <p:pic>
              <p:nvPicPr>
                <p:cNvPr id="55" name="Graphic 54">
                  <a:extLst>
                    <a:ext uri="{FF2B5EF4-FFF2-40B4-BE49-F238E27FC236}">
                      <a16:creationId xmlns:a16="http://schemas.microsoft.com/office/drawing/2014/main" id="{DB6407A1-3B20-6D4D-9943-DD81882F09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219861" y="3793207"/>
                  <a:ext cx="345240" cy="345240"/>
                </a:xfrm>
                <a:prstGeom prst="rect">
                  <a:avLst/>
                </a:prstGeom>
              </p:spPr>
            </p:pic>
          </p:grp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4D83EBB-648E-1F49-B196-EE9224B7CB45}"/>
                  </a:ext>
                </a:extLst>
              </p:cNvPr>
              <p:cNvSpPr/>
              <p:nvPr/>
            </p:nvSpPr>
            <p:spPr>
              <a:xfrm>
                <a:off x="7186547" y="4179678"/>
                <a:ext cx="5614775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GB" sz="2600" dirty="0">
                    <a:solidFill>
                      <a:schemeClr val="bg1"/>
                    </a:solidFill>
                  </a:rPr>
                  <a:t>AB </a:t>
                </a:r>
                <a:r>
                  <a:rPr lang="en-GB" sz="2600" dirty="0" err="1">
                    <a:solidFill>
                      <a:schemeClr val="bg1"/>
                    </a:solidFill>
                  </a:rPr>
                  <a:t>İklim</a:t>
                </a:r>
                <a:r>
                  <a:rPr lang="en-GB" sz="2600" dirty="0">
                    <a:solidFill>
                      <a:schemeClr val="bg1"/>
                    </a:solidFill>
                  </a:rPr>
                  <a:t> </a:t>
                </a:r>
                <a:r>
                  <a:rPr lang="en-GB" sz="2600" dirty="0" err="1">
                    <a:solidFill>
                      <a:schemeClr val="bg1"/>
                    </a:solidFill>
                  </a:rPr>
                  <a:t>Politikalarıyla</a:t>
                </a:r>
                <a:r>
                  <a:rPr lang="en-GB" sz="2600" dirty="0">
                    <a:solidFill>
                      <a:schemeClr val="bg1"/>
                    </a:solidFill>
                  </a:rPr>
                  <a:t> </a:t>
                </a:r>
              </a:p>
              <a:p>
                <a:pPr lvl="1"/>
                <a:r>
                  <a:rPr lang="en-GB" sz="2600" dirty="0" err="1">
                    <a:solidFill>
                      <a:schemeClr val="bg1"/>
                    </a:solidFill>
                  </a:rPr>
                  <a:t>Uyumlaşma</a:t>
                </a:r>
                <a:r>
                  <a:rPr lang="en-GB" sz="26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D9A2169-B900-E442-8C3D-907549A23A7E}"/>
                </a:ext>
              </a:extLst>
            </p:cNvPr>
            <p:cNvGrpSpPr/>
            <p:nvPr/>
          </p:nvGrpSpPr>
          <p:grpSpPr>
            <a:xfrm>
              <a:off x="6724754" y="3050509"/>
              <a:ext cx="4250315" cy="892552"/>
              <a:chOff x="6724754" y="3050509"/>
              <a:chExt cx="4250315" cy="892552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0D8A7A08-68AE-1348-8704-CE36C02CE79C}"/>
                  </a:ext>
                </a:extLst>
              </p:cNvPr>
              <p:cNvGrpSpPr/>
              <p:nvPr/>
            </p:nvGrpSpPr>
            <p:grpSpPr>
              <a:xfrm>
                <a:off x="6724754" y="3216860"/>
                <a:ext cx="531019" cy="537369"/>
                <a:chOff x="6159500" y="2624138"/>
                <a:chExt cx="531019" cy="537369"/>
              </a:xfrm>
            </p:grpSpPr>
            <p:grpSp>
              <p:nvGrpSpPr>
                <p:cNvPr id="40" name="Group 15">
                  <a:extLst>
                    <a:ext uri="{FF2B5EF4-FFF2-40B4-BE49-F238E27FC236}">
                      <a16:creationId xmlns:a16="http://schemas.microsoft.com/office/drawing/2014/main" id="{BDEAA1C6-61C1-4F4A-924D-367E1C94E1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59500" y="2624138"/>
                  <a:ext cx="531019" cy="537369"/>
                  <a:chOff x="0" y="-1"/>
                  <a:chExt cx="1061988" cy="1074822"/>
                </a:xfrm>
              </p:grpSpPr>
              <p:sp>
                <p:nvSpPr>
                  <p:cNvPr id="42" name="AutoShape 16">
                    <a:extLst>
                      <a:ext uri="{FF2B5EF4-FFF2-40B4-BE49-F238E27FC236}">
                        <a16:creationId xmlns:a16="http://schemas.microsoft.com/office/drawing/2014/main" id="{30104EFF-9339-7B4A-8215-E6D40FCF39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7187" y="770020"/>
                    <a:ext cx="304801" cy="304801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0"/>
                        </a:moveTo>
                        <a:lnTo>
                          <a:pt x="21600" y="21600"/>
                        </a:lnTo>
                        <a:lnTo>
                          <a:pt x="0" y="21600"/>
                        </a:lnTo>
                      </a:path>
                    </a:pathLst>
                  </a:custGeom>
                  <a:noFill/>
                  <a:ln w="50800" cap="flat" cmpd="sng">
                    <a:solidFill>
                      <a:srgbClr val="0077B5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endParaRPr lang="x-none" altLang="x-none" sz="15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endParaRPr>
                  </a:p>
                </p:txBody>
              </p:sp>
              <p:sp>
                <p:nvSpPr>
                  <p:cNvPr id="43" name="AutoShape 17">
                    <a:extLst>
                      <a:ext uri="{FF2B5EF4-FFF2-40B4-BE49-F238E27FC236}">
                        <a16:creationId xmlns:a16="http://schemas.microsoft.com/office/drawing/2014/main" id="{8A9C5412-F002-1C49-B972-B303D02E69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770020"/>
                    <a:ext cx="304800" cy="304801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1600"/>
                        </a:moveTo>
                        <a:lnTo>
                          <a:pt x="0" y="2160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50800" cap="flat" cmpd="sng">
                    <a:solidFill>
                      <a:srgbClr val="0077B5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endParaRPr lang="x-none" altLang="x-none" sz="15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endParaRPr>
                  </a:p>
                </p:txBody>
              </p:sp>
              <p:sp>
                <p:nvSpPr>
                  <p:cNvPr id="44" name="AutoShape 18">
                    <a:extLst>
                      <a:ext uri="{FF2B5EF4-FFF2-40B4-BE49-F238E27FC236}">
                        <a16:creationId xmlns:a16="http://schemas.microsoft.com/office/drawing/2014/main" id="{904FCBFF-2A8D-D94E-BAB2-FC5F1CE987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7185" y="-1"/>
                    <a:ext cx="304802" cy="304800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50800" cap="flat" cmpd="sng">
                    <a:solidFill>
                      <a:srgbClr val="0077B5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endParaRPr lang="x-none" altLang="x-none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endParaRPr>
                  </a:p>
                </p:txBody>
              </p:sp>
              <p:sp>
                <p:nvSpPr>
                  <p:cNvPr id="45" name="AutoShape 19">
                    <a:extLst>
                      <a:ext uri="{FF2B5EF4-FFF2-40B4-BE49-F238E27FC236}">
                        <a16:creationId xmlns:a16="http://schemas.microsoft.com/office/drawing/2014/main" id="{4E8C04EB-76C6-2B4E-92B4-2F08541443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04800" cy="304800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21600"/>
                        </a:moveTo>
                        <a:lnTo>
                          <a:pt x="0" y="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50800" cap="flat" cmpd="sng">
                    <a:solidFill>
                      <a:srgbClr val="0077B5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endParaRPr lang="x-none" altLang="x-none" sz="15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41" name="AutoShape 53">
                  <a:extLst>
                    <a:ext uri="{FF2B5EF4-FFF2-40B4-BE49-F238E27FC236}">
                      <a16:creationId xmlns:a16="http://schemas.microsoft.com/office/drawing/2014/main" id="{111019F0-4B08-4E43-B280-CCAE8A32DF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75388" y="2765425"/>
                  <a:ext cx="285750" cy="247650"/>
                </a:xfrm>
                <a:custGeom>
                  <a:avLst/>
                  <a:gdLst>
                    <a:gd name="T0" fmla="*/ 10763 w 21526"/>
                    <a:gd name="T1" fmla="*/ 10800 h 21600"/>
                    <a:gd name="T2" fmla="*/ 10763 w 21526"/>
                    <a:gd name="T3" fmla="*/ 10800 h 21600"/>
                    <a:gd name="T4" fmla="*/ 10763 w 21526"/>
                    <a:gd name="T5" fmla="*/ 10800 h 21600"/>
                    <a:gd name="T6" fmla="*/ 10763 w 21526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526" h="21600">
                      <a:moveTo>
                        <a:pt x="21308" y="10556"/>
                      </a:moveTo>
                      <a:lnTo>
                        <a:pt x="18439" y="13879"/>
                      </a:lnTo>
                      <a:cubicBezTo>
                        <a:pt x="18159" y="14204"/>
                        <a:pt x="17704" y="14204"/>
                        <a:pt x="17424" y="13879"/>
                      </a:cubicBezTo>
                      <a:lnTo>
                        <a:pt x="14555" y="10556"/>
                      </a:lnTo>
                      <a:cubicBezTo>
                        <a:pt x="14270" y="10238"/>
                        <a:pt x="14263" y="9712"/>
                        <a:pt x="14538" y="9382"/>
                      </a:cubicBezTo>
                      <a:cubicBezTo>
                        <a:pt x="14813" y="9052"/>
                        <a:pt x="15267" y="9042"/>
                        <a:pt x="15552" y="9361"/>
                      </a:cubicBezTo>
                      <a:cubicBezTo>
                        <a:pt x="15558" y="9368"/>
                        <a:pt x="15564" y="9375"/>
                        <a:pt x="15570" y="9382"/>
                      </a:cubicBezTo>
                      <a:lnTo>
                        <a:pt x="17214" y="11287"/>
                      </a:lnTo>
                      <a:lnTo>
                        <a:pt x="17214" y="10800"/>
                      </a:lnTo>
                      <a:cubicBezTo>
                        <a:pt x="17214" y="5753"/>
                        <a:pt x="13682" y="1662"/>
                        <a:pt x="9324" y="1662"/>
                      </a:cubicBezTo>
                      <a:cubicBezTo>
                        <a:pt x="4967" y="1662"/>
                        <a:pt x="1435" y="5753"/>
                        <a:pt x="1435" y="10800"/>
                      </a:cubicBezTo>
                      <a:cubicBezTo>
                        <a:pt x="1435" y="15847"/>
                        <a:pt x="4967" y="19938"/>
                        <a:pt x="9324" y="19938"/>
                      </a:cubicBezTo>
                      <a:cubicBezTo>
                        <a:pt x="9720" y="19938"/>
                        <a:pt x="10042" y="20310"/>
                        <a:pt x="10042" y="20769"/>
                      </a:cubicBezTo>
                      <a:cubicBezTo>
                        <a:pt x="10042" y="21228"/>
                        <a:pt x="9720" y="21600"/>
                        <a:pt x="9324" y="21600"/>
                      </a:cubicBezTo>
                      <a:cubicBezTo>
                        <a:pt x="4175" y="21600"/>
                        <a:pt x="0" y="16765"/>
                        <a:pt x="0" y="10800"/>
                      </a:cubicBezTo>
                      <a:cubicBezTo>
                        <a:pt x="0" y="4835"/>
                        <a:pt x="4175" y="0"/>
                        <a:pt x="9324" y="0"/>
                      </a:cubicBezTo>
                      <a:cubicBezTo>
                        <a:pt x="14474" y="0"/>
                        <a:pt x="18649" y="4835"/>
                        <a:pt x="18649" y="10800"/>
                      </a:cubicBezTo>
                      <a:lnTo>
                        <a:pt x="18649" y="11287"/>
                      </a:lnTo>
                      <a:lnTo>
                        <a:pt x="20293" y="9382"/>
                      </a:lnTo>
                      <a:cubicBezTo>
                        <a:pt x="20568" y="9052"/>
                        <a:pt x="21022" y="9043"/>
                        <a:pt x="21307" y="9362"/>
                      </a:cubicBezTo>
                      <a:cubicBezTo>
                        <a:pt x="21592" y="9680"/>
                        <a:pt x="21600" y="10206"/>
                        <a:pt x="21325" y="10536"/>
                      </a:cubicBezTo>
                      <a:cubicBezTo>
                        <a:pt x="21319" y="10543"/>
                        <a:pt x="21313" y="10550"/>
                        <a:pt x="21307" y="10557"/>
                      </a:cubicBezTo>
                      <a:cubicBezTo>
                        <a:pt x="21307" y="10557"/>
                        <a:pt x="21308" y="10556"/>
                        <a:pt x="21308" y="10556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endParaRPr lang="x-none" altLang="x-none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6B185854-CD36-C54F-B25D-4E734F9733BF}"/>
                  </a:ext>
                </a:extLst>
              </p:cNvPr>
              <p:cNvSpPr/>
              <p:nvPr/>
            </p:nvSpPr>
            <p:spPr>
              <a:xfrm>
                <a:off x="7153558" y="3050509"/>
                <a:ext cx="3821511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:r>
                  <a:rPr lang="tr-TR" sz="2600" dirty="0">
                    <a:solidFill>
                      <a:schemeClr val="bg1"/>
                    </a:solidFill>
                    <a:cs typeface="Arial" charset="0"/>
                  </a:rPr>
                  <a:t>Yeni Hedef ve Tasarımlar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D4C9439-AD58-624A-952E-CFDA8FE791D1}"/>
                </a:ext>
              </a:extLst>
            </p:cNvPr>
            <p:cNvGrpSpPr/>
            <p:nvPr/>
          </p:nvGrpSpPr>
          <p:grpSpPr>
            <a:xfrm>
              <a:off x="6724754" y="5353635"/>
              <a:ext cx="5185430" cy="623338"/>
              <a:chOff x="6724754" y="5353635"/>
              <a:chExt cx="5185430" cy="623338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59A9577-F6BD-7B4F-B26D-9F210D173ED3}"/>
                  </a:ext>
                </a:extLst>
              </p:cNvPr>
              <p:cNvSpPr/>
              <p:nvPr/>
            </p:nvSpPr>
            <p:spPr>
              <a:xfrm rot="5400000">
                <a:off x="8491727" y="4522952"/>
                <a:ext cx="555789" cy="2352253"/>
              </a:xfrm>
              <a:prstGeom prst="rect">
                <a:avLst/>
              </a:prstGeom>
              <a:solidFill>
                <a:srgbClr val="C00000">
                  <a:alpha val="72157"/>
                </a:srgbClr>
              </a:solidFill>
              <a:ln w="38100"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b"/>
              <a:lstStyle/>
              <a:p>
                <a:pPr algn="ctr"/>
                <a:endParaRPr lang="en-GB" sz="2800" dirty="0">
                  <a:solidFill>
                    <a:schemeClr val="bg1"/>
                  </a:solidFill>
                  <a:latin typeface="Franklin Gothic Heavy" panose="020B0903020102020204" pitchFamily="34" charset="0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DEEBD8F-1F98-B242-8FB5-5735B70D390A}"/>
                  </a:ext>
                </a:extLst>
              </p:cNvPr>
              <p:cNvSpPr/>
              <p:nvPr/>
            </p:nvSpPr>
            <p:spPr>
              <a:xfrm>
                <a:off x="7186547" y="5440073"/>
                <a:ext cx="4723637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:r>
                  <a:rPr lang="tr-TR" sz="2600" dirty="0">
                    <a:solidFill>
                      <a:schemeClr val="bg1"/>
                    </a:solidFill>
                    <a:cs typeface="Arial" charset="0"/>
                  </a:rPr>
                  <a:t>Finansal Destek</a:t>
                </a:r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FFC1F9AC-C893-9D47-8E94-B93D8A7C9DAB}"/>
                  </a:ext>
                </a:extLst>
              </p:cNvPr>
              <p:cNvGrpSpPr/>
              <p:nvPr/>
            </p:nvGrpSpPr>
            <p:grpSpPr>
              <a:xfrm>
                <a:off x="6724754" y="5353635"/>
                <a:ext cx="2171072" cy="531019"/>
                <a:chOff x="6159500" y="4760913"/>
                <a:chExt cx="2171072" cy="531019"/>
              </a:xfrm>
            </p:grpSpPr>
            <p:grpSp>
              <p:nvGrpSpPr>
                <p:cNvPr id="64" name="Group 25">
                  <a:extLst>
                    <a:ext uri="{FF2B5EF4-FFF2-40B4-BE49-F238E27FC236}">
                      <a16:creationId xmlns:a16="http://schemas.microsoft.com/office/drawing/2014/main" id="{7073565A-F22D-AD4F-86B5-DB69A1179F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59500" y="4760913"/>
                  <a:ext cx="531019" cy="531019"/>
                  <a:chOff x="-1" y="-1"/>
                  <a:chExt cx="1061989" cy="1061989"/>
                </a:xfrm>
              </p:grpSpPr>
              <p:sp>
                <p:nvSpPr>
                  <p:cNvPr id="66" name="AutoShape 26">
                    <a:extLst>
                      <a:ext uri="{FF2B5EF4-FFF2-40B4-BE49-F238E27FC236}">
                        <a16:creationId xmlns:a16="http://schemas.microsoft.com/office/drawing/2014/main" id="{B098DB5F-B17B-DE42-B8A0-659D2E16F3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7187" y="757187"/>
                    <a:ext cx="304801" cy="304801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0"/>
                        </a:moveTo>
                        <a:lnTo>
                          <a:pt x="21600" y="21600"/>
                        </a:lnTo>
                        <a:lnTo>
                          <a:pt x="0" y="21600"/>
                        </a:lnTo>
                      </a:path>
                    </a:pathLst>
                  </a:custGeom>
                  <a:noFill/>
                  <a:ln w="50800" cap="flat" cmpd="sng">
                    <a:solidFill>
                      <a:srgbClr val="0077B5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endParaRPr lang="x-none" altLang="x-none" sz="15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endParaRPr>
                  </a:p>
                </p:txBody>
              </p:sp>
              <p:sp>
                <p:nvSpPr>
                  <p:cNvPr id="67" name="AutoShape 27">
                    <a:extLst>
                      <a:ext uri="{FF2B5EF4-FFF2-40B4-BE49-F238E27FC236}">
                        <a16:creationId xmlns:a16="http://schemas.microsoft.com/office/drawing/2014/main" id="{20ACBCE5-DA51-DC41-8A58-2AFA3D2EC3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757187"/>
                    <a:ext cx="304800" cy="304801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1600"/>
                        </a:moveTo>
                        <a:lnTo>
                          <a:pt x="0" y="2160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50800" cap="flat" cmpd="sng">
                    <a:solidFill>
                      <a:srgbClr val="0077B5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endParaRPr lang="x-none" altLang="x-none" sz="15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endParaRPr>
                  </a:p>
                </p:txBody>
              </p:sp>
              <p:sp>
                <p:nvSpPr>
                  <p:cNvPr id="68" name="AutoShape 28">
                    <a:extLst>
                      <a:ext uri="{FF2B5EF4-FFF2-40B4-BE49-F238E27FC236}">
                        <a16:creationId xmlns:a16="http://schemas.microsoft.com/office/drawing/2014/main" id="{9643C3C2-D1A3-4243-958F-7C9744E52A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7187" y="0"/>
                    <a:ext cx="304801" cy="304800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50800" cap="flat" cmpd="sng">
                    <a:solidFill>
                      <a:srgbClr val="0077B5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endParaRPr lang="x-none" altLang="x-none" sz="15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endParaRPr>
                  </a:p>
                </p:txBody>
              </p:sp>
              <p:sp>
                <p:nvSpPr>
                  <p:cNvPr id="69" name="AutoShape 29">
                    <a:extLst>
                      <a:ext uri="{FF2B5EF4-FFF2-40B4-BE49-F238E27FC236}">
                        <a16:creationId xmlns:a16="http://schemas.microsoft.com/office/drawing/2014/main" id="{AB9E43E8-B7BD-9A46-B81E-83420F93D3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04800" cy="304800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21600"/>
                        </a:moveTo>
                        <a:lnTo>
                          <a:pt x="0" y="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50800" cap="flat" cmpd="sng">
                    <a:solidFill>
                      <a:srgbClr val="0077B5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endParaRPr lang="x-none" altLang="x-none" sz="15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C93774F-BAA3-C046-B651-A9A05C629964}"/>
                    </a:ext>
                  </a:extLst>
                </p:cNvPr>
                <p:cNvSpPr txBox="1"/>
                <p:nvPr/>
              </p:nvSpPr>
              <p:spPr>
                <a:xfrm>
                  <a:off x="6275388" y="4828462"/>
                  <a:ext cx="205518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2200" b="1" dirty="0">
                      <a:solidFill>
                        <a:srgbClr val="C00000"/>
                      </a:solidFill>
                    </a:rPr>
                    <a:t>€</a:t>
                  </a:r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B474A75-DA5C-5941-924A-6D3430D23105}"/>
                </a:ext>
              </a:extLst>
            </p:cNvPr>
            <p:cNvGrpSpPr/>
            <p:nvPr/>
          </p:nvGrpSpPr>
          <p:grpSpPr>
            <a:xfrm>
              <a:off x="6724754" y="2010187"/>
              <a:ext cx="4232688" cy="892552"/>
              <a:chOff x="6724754" y="2010187"/>
              <a:chExt cx="4232688" cy="892552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FFB95A90-B602-F148-AB86-E9AFDC21BB70}"/>
                  </a:ext>
                </a:extLst>
              </p:cNvPr>
              <p:cNvGrpSpPr/>
              <p:nvPr/>
            </p:nvGrpSpPr>
            <p:grpSpPr>
              <a:xfrm>
                <a:off x="6724754" y="2151647"/>
                <a:ext cx="531019" cy="531019"/>
                <a:chOff x="6159500" y="1558925"/>
                <a:chExt cx="531019" cy="531019"/>
              </a:xfrm>
            </p:grpSpPr>
            <p:grpSp>
              <p:nvGrpSpPr>
                <p:cNvPr id="47" name="Group 10">
                  <a:extLst>
                    <a:ext uri="{FF2B5EF4-FFF2-40B4-BE49-F238E27FC236}">
                      <a16:creationId xmlns:a16="http://schemas.microsoft.com/office/drawing/2014/main" id="{7A40C0BB-F8FD-6348-9511-6C78AC0F023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59500" y="1558925"/>
                  <a:ext cx="531019" cy="531019"/>
                  <a:chOff x="-1" y="-1"/>
                  <a:chExt cx="1061989" cy="1061989"/>
                </a:xfrm>
              </p:grpSpPr>
              <p:sp>
                <p:nvSpPr>
                  <p:cNvPr id="49" name="AutoShape 11">
                    <a:extLst>
                      <a:ext uri="{FF2B5EF4-FFF2-40B4-BE49-F238E27FC236}">
                        <a16:creationId xmlns:a16="http://schemas.microsoft.com/office/drawing/2014/main" id="{B0FED136-9403-7549-9BA2-8428EACC3E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7187" y="757187"/>
                    <a:ext cx="304801" cy="304801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0"/>
                        </a:moveTo>
                        <a:lnTo>
                          <a:pt x="21600" y="21600"/>
                        </a:lnTo>
                        <a:lnTo>
                          <a:pt x="0" y="21600"/>
                        </a:lnTo>
                      </a:path>
                    </a:pathLst>
                  </a:custGeom>
                  <a:noFill/>
                  <a:ln w="50800" cap="flat" cmpd="sng">
                    <a:solidFill>
                      <a:srgbClr val="0077B5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endParaRPr lang="x-none" altLang="x-none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endParaRPr>
                  </a:p>
                </p:txBody>
              </p:sp>
              <p:sp>
                <p:nvSpPr>
                  <p:cNvPr id="50" name="AutoShape 12">
                    <a:extLst>
                      <a:ext uri="{FF2B5EF4-FFF2-40B4-BE49-F238E27FC236}">
                        <a16:creationId xmlns:a16="http://schemas.microsoft.com/office/drawing/2014/main" id="{E718BAEE-BB0B-774D-96A7-5CA0AAF2A6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757187"/>
                    <a:ext cx="304800" cy="304801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1600"/>
                        </a:moveTo>
                        <a:lnTo>
                          <a:pt x="0" y="2160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50800" cap="flat" cmpd="sng">
                    <a:solidFill>
                      <a:srgbClr val="0077B5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endParaRPr lang="x-none" altLang="x-none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endParaRPr>
                  </a:p>
                </p:txBody>
              </p:sp>
              <p:sp>
                <p:nvSpPr>
                  <p:cNvPr id="51" name="AutoShape 13">
                    <a:extLst>
                      <a:ext uri="{FF2B5EF4-FFF2-40B4-BE49-F238E27FC236}">
                        <a16:creationId xmlns:a16="http://schemas.microsoft.com/office/drawing/2014/main" id="{883DA5F6-7573-3743-B904-C581D1BC90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7187" y="0"/>
                    <a:ext cx="304801" cy="304800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50800" cap="flat" cmpd="sng">
                    <a:solidFill>
                      <a:srgbClr val="0077B5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endParaRPr lang="x-none" altLang="x-none" sz="15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endParaRPr>
                  </a:p>
                </p:txBody>
              </p:sp>
              <p:sp>
                <p:nvSpPr>
                  <p:cNvPr id="52" name="AutoShape 14">
                    <a:extLst>
                      <a:ext uri="{FF2B5EF4-FFF2-40B4-BE49-F238E27FC236}">
                        <a16:creationId xmlns:a16="http://schemas.microsoft.com/office/drawing/2014/main" id="{4B301942-1760-E647-9DCE-8E45E330DA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04800" cy="304800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21600"/>
                        </a:moveTo>
                        <a:lnTo>
                          <a:pt x="0" y="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50800" cap="flat" cmpd="sng">
                    <a:solidFill>
                      <a:srgbClr val="0077B5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endParaRPr lang="x-none" altLang="x-none" sz="15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48" name="AutoShape 55">
                  <a:extLst>
                    <a:ext uri="{FF2B5EF4-FFF2-40B4-BE49-F238E27FC236}">
                      <a16:creationId xmlns:a16="http://schemas.microsoft.com/office/drawing/2014/main" id="{6CEBFAED-E2E6-984B-A806-404683FDE8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8088" y="1674019"/>
                  <a:ext cx="265113" cy="284956"/>
                </a:xfrm>
                <a:custGeom>
                  <a:avLst/>
                  <a:gdLst>
                    <a:gd name="T0" fmla="+- 0 10630 9"/>
                    <a:gd name="T1" fmla="*/ T0 w 21242"/>
                    <a:gd name="T2" fmla="+- 0 10641 3"/>
                    <a:gd name="T3" fmla="*/ 10641 h 21276"/>
                    <a:gd name="T4" fmla="+- 0 10630 9"/>
                    <a:gd name="T5" fmla="*/ T4 w 21242"/>
                    <a:gd name="T6" fmla="+- 0 10641 3"/>
                    <a:gd name="T7" fmla="*/ 10641 h 21276"/>
                    <a:gd name="T8" fmla="+- 0 10630 9"/>
                    <a:gd name="T9" fmla="*/ T8 w 21242"/>
                    <a:gd name="T10" fmla="+- 0 10641 3"/>
                    <a:gd name="T11" fmla="*/ 10641 h 21276"/>
                    <a:gd name="T12" fmla="+- 0 10630 9"/>
                    <a:gd name="T13" fmla="*/ T12 w 21242"/>
                    <a:gd name="T14" fmla="+- 0 10641 3"/>
                    <a:gd name="T15" fmla="*/ 10641 h 2127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242" h="21276">
                      <a:moveTo>
                        <a:pt x="1518" y="2277"/>
                      </a:moveTo>
                      <a:lnTo>
                        <a:pt x="1518" y="18999"/>
                      </a:lnTo>
                      <a:cubicBezTo>
                        <a:pt x="1508" y="19464"/>
                        <a:pt x="1904" y="19848"/>
                        <a:pt x="2401" y="19857"/>
                      </a:cubicBezTo>
                      <a:cubicBezTo>
                        <a:pt x="2554" y="19860"/>
                        <a:pt x="2705" y="19826"/>
                        <a:pt x="2839" y="19759"/>
                      </a:cubicBezTo>
                      <a:lnTo>
                        <a:pt x="19252" y="11397"/>
                      </a:lnTo>
                      <a:cubicBezTo>
                        <a:pt x="19700" y="11163"/>
                        <a:pt x="19861" y="10634"/>
                        <a:pt x="19611" y="10215"/>
                      </a:cubicBezTo>
                      <a:cubicBezTo>
                        <a:pt x="19527" y="10073"/>
                        <a:pt x="19403" y="9957"/>
                        <a:pt x="19252" y="9878"/>
                      </a:cubicBezTo>
                      <a:lnTo>
                        <a:pt x="2842" y="1517"/>
                      </a:lnTo>
                      <a:cubicBezTo>
                        <a:pt x="2403" y="1299"/>
                        <a:pt x="1858" y="1455"/>
                        <a:pt x="1625" y="1865"/>
                      </a:cubicBezTo>
                      <a:cubicBezTo>
                        <a:pt x="1553" y="1992"/>
                        <a:pt x="1517" y="2134"/>
                        <a:pt x="1520" y="2277"/>
                      </a:cubicBezTo>
                      <a:cubicBezTo>
                        <a:pt x="1520" y="2277"/>
                        <a:pt x="1518" y="2277"/>
                        <a:pt x="1518" y="2277"/>
                      </a:cubicBezTo>
                      <a:close/>
                      <a:moveTo>
                        <a:pt x="1" y="18999"/>
                      </a:moveTo>
                      <a:lnTo>
                        <a:pt x="1" y="2277"/>
                      </a:lnTo>
                      <a:cubicBezTo>
                        <a:pt x="-9" y="1028"/>
                        <a:pt x="1066" y="9"/>
                        <a:pt x="2401" y="0"/>
                      </a:cubicBezTo>
                      <a:cubicBezTo>
                        <a:pt x="2808" y="-3"/>
                        <a:pt x="3208" y="90"/>
                        <a:pt x="3566" y="271"/>
                      </a:cubicBezTo>
                      <a:lnTo>
                        <a:pt x="19976" y="8632"/>
                      </a:lnTo>
                      <a:cubicBezTo>
                        <a:pt x="21161" y="9243"/>
                        <a:pt x="21591" y="10636"/>
                        <a:pt x="20938" y="11743"/>
                      </a:cubicBezTo>
                      <a:cubicBezTo>
                        <a:pt x="20715" y="12122"/>
                        <a:pt x="20381" y="12434"/>
                        <a:pt x="19976" y="12643"/>
                      </a:cubicBezTo>
                      <a:lnTo>
                        <a:pt x="3566" y="21004"/>
                      </a:lnTo>
                      <a:cubicBezTo>
                        <a:pt x="2391" y="21597"/>
                        <a:pt x="924" y="21186"/>
                        <a:pt x="290" y="20087"/>
                      </a:cubicBezTo>
                      <a:cubicBezTo>
                        <a:pt x="98" y="19753"/>
                        <a:pt x="-2" y="19379"/>
                        <a:pt x="1" y="18999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endParaRPr lang="x-none" altLang="x-none" sz="15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8297F6E5-CC13-7A41-9BF1-78323E65E824}"/>
                  </a:ext>
                </a:extLst>
              </p:cNvPr>
              <p:cNvSpPr/>
              <p:nvPr/>
            </p:nvSpPr>
            <p:spPr>
              <a:xfrm>
                <a:off x="7135931" y="2010187"/>
                <a:ext cx="3821511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:r>
                  <a:rPr lang="tr-TR" sz="2600" dirty="0">
                    <a:solidFill>
                      <a:schemeClr val="bg1"/>
                    </a:solidFill>
                    <a:cs typeface="Arial" charset="0"/>
                  </a:rPr>
                  <a:t>Kimseyi geride bırakmama</a:t>
                </a:r>
              </a:p>
            </p:txBody>
          </p:sp>
        </p:grp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10E91C5-0371-B644-8A6C-3EFFF553AFDD}"/>
                </a:ext>
              </a:extLst>
            </p:cNvPr>
            <p:cNvSpPr/>
            <p:nvPr/>
          </p:nvSpPr>
          <p:spPr>
            <a:xfrm rot="5400000">
              <a:off x="8902489" y="-1231638"/>
              <a:ext cx="576000" cy="5508000"/>
            </a:xfrm>
            <a:prstGeom prst="rect">
              <a:avLst/>
            </a:prstGeom>
            <a:solidFill>
              <a:srgbClr val="C00000">
                <a:alpha val="72157"/>
              </a:srgbClr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b"/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  <a:latin typeface="Franklin Gothic Heavy" panose="020B0903020102020204" pitchFamily="34" charset="0"/>
                </a:rPr>
                <a:t>BİLEŞENLER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04496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EE2C3D9-94AB-DF4A-A15C-D5E2F63D4C27}"/>
              </a:ext>
            </a:extLst>
          </p:cNvPr>
          <p:cNvSpPr txBox="1">
            <a:spLocks/>
          </p:cNvSpPr>
          <p:nvPr/>
        </p:nvSpPr>
        <p:spPr>
          <a:xfrm>
            <a:off x="1561592" y="87805"/>
            <a:ext cx="10515600" cy="88749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AVRUPA SÜRDÜRÜLEBİLİR KALKINMA FONU (EFSD+) ve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TÜRKİYE YATIRIM PLATFORMU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F602FD5-99D8-084E-BA6D-C9CE1D020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302"/>
            <a:ext cx="12192000" cy="54803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32B01E-3D33-6E48-BC3A-73CD9483AB6D}"/>
              </a:ext>
            </a:extLst>
          </p:cNvPr>
          <p:cNvSpPr/>
          <p:nvPr/>
        </p:nvSpPr>
        <p:spPr>
          <a:xfrm>
            <a:off x="-13320" y="1088763"/>
            <a:ext cx="12186672" cy="5416605"/>
          </a:xfrm>
          <a:prstGeom prst="rect">
            <a:avLst/>
          </a:prstGeom>
          <a:solidFill>
            <a:srgbClr val="041B3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A1724FB-1BFF-9C41-B58B-6A07729C9429}"/>
              </a:ext>
            </a:extLst>
          </p:cNvPr>
          <p:cNvSpPr txBox="1">
            <a:spLocks/>
          </p:cNvSpPr>
          <p:nvPr/>
        </p:nvSpPr>
        <p:spPr>
          <a:xfrm>
            <a:off x="822216" y="1123426"/>
            <a:ext cx="10515600" cy="5007237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Türkiye Yatırım Platformunu da kapsayan, özel sektöre yönelik ilk EFSD+ çağrısı </a:t>
            </a: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IFI’ler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nezdinde 2022’deki ilk çağrısı kapsamında;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Teknik Değerlendirme Toplantılarında (TAM) değerlendirilmek üzere, kısmen Türkiye’yi de içeren toplam 22 yatırım projesi önerisi (PIP)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sunuldu.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Türkiye’yi içeren proje portföyleri Avrupa Yatırım Bankası (AYB), Avrupa İmar ve Kalkınma Bankası (EBRD), Alman Kalkınma Bankası (</a:t>
            </a: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KfW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) ve Dünya Bankası Grubundan Uluslararası Finans Kurumu (IFC) tarafından sunulmuştur. </a:t>
            </a:r>
          </a:p>
          <a:p>
            <a:pPr algn="just">
              <a:lnSpc>
                <a:spcPct val="130000"/>
              </a:lnSpc>
              <a:defRPr/>
            </a:pPr>
            <a:r>
              <a:rPr lang="tr-TR" dirty="0" smtClean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25 Ocak 2023 tarihinde Avrupa Komisyonu ev sahipliğinde düzenlenen </a:t>
            </a:r>
            <a:r>
              <a:rPr lang="tr-TR" dirty="0" err="1" smtClean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Operasyonel</a:t>
            </a:r>
            <a:r>
              <a:rPr lang="tr-TR" dirty="0" smtClean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Kurul toplantısında ülkemiz içeren 8 PIP onaylanmıştır. Projelendirme için </a:t>
            </a:r>
            <a:r>
              <a:rPr lang="tr-TR" dirty="0" err="1" smtClean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IFI’ler</a:t>
            </a:r>
            <a:r>
              <a:rPr lang="tr-TR" dirty="0" smtClean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faydalanıcı kurumlarla irtibata geçecektir.</a:t>
            </a:r>
          </a:p>
          <a:p>
            <a:pPr algn="just">
              <a:lnSpc>
                <a:spcPct val="130000"/>
              </a:lnSpc>
              <a:defRPr/>
            </a:pPr>
            <a:r>
              <a:rPr lang="tr-TR" dirty="0" err="1" smtClean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IFI’ler</a:t>
            </a:r>
            <a:r>
              <a:rPr lang="tr-TR" dirty="0" smtClean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tr-TR" dirty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 çağrı kapsamında özel sektörle (özellikle KOBİ’lerle) ve belediyelerle projeler yürütebilecek ve belli koşullar çerçevesinde AB garantilerinden faydalanabilecektir.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5136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34DFD4A-3884-3441-95E0-CA8B2137E3FA}"/>
              </a:ext>
            </a:extLst>
          </p:cNvPr>
          <p:cNvGraphicFramePr>
            <a:graphicFrameLocks/>
          </p:cNvGraphicFramePr>
          <p:nvPr/>
        </p:nvGraphicFramePr>
        <p:xfrm>
          <a:off x="4557133" y="1313679"/>
          <a:ext cx="8527312" cy="4728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B12683B-8B60-B34E-8B2A-4589CF4F86EC}"/>
              </a:ext>
            </a:extLst>
          </p:cNvPr>
          <p:cNvSpPr/>
          <p:nvPr/>
        </p:nvSpPr>
        <p:spPr>
          <a:xfrm>
            <a:off x="366219" y="1843334"/>
            <a:ext cx="66144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00"/>
                </a:highligh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Batı Balkanlar Yatırım Kolaylığı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8000"/>
              </a:highlight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14BADC-F69B-2842-87A9-7087077BD368}"/>
              </a:ext>
            </a:extLst>
          </p:cNvPr>
          <p:cNvSpPr/>
          <p:nvPr/>
        </p:nvSpPr>
        <p:spPr>
          <a:xfrm>
            <a:off x="3434575" y="5014666"/>
            <a:ext cx="28363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WBIF,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WBIF, EIF,EBRD, WB, DEG,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Private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investors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EC,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KfW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37812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EFD63A5E-3AF3-9448-B7ED-78F4C1ABA75D}"/>
              </a:ext>
            </a:extLst>
          </p:cNvPr>
          <p:cNvSpPr/>
          <p:nvPr/>
        </p:nvSpPr>
        <p:spPr>
          <a:xfrm>
            <a:off x="1669499" y="264605"/>
            <a:ext cx="3642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BİRLİK PROGRAMLARI</a:t>
            </a:r>
            <a:endParaRPr lang="tr-TR" sz="2800" b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1DCDD69-801E-ED4C-8980-9677DB3BEFFE}"/>
              </a:ext>
            </a:extLst>
          </p:cNvPr>
          <p:cNvGrpSpPr/>
          <p:nvPr/>
        </p:nvGrpSpPr>
        <p:grpSpPr>
          <a:xfrm>
            <a:off x="1477367" y="1137121"/>
            <a:ext cx="8186461" cy="5151474"/>
            <a:chOff x="3297572" y="1003385"/>
            <a:chExt cx="7622087" cy="448715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8174874-268A-894F-88D2-5B7DDD4C8F0A}"/>
                </a:ext>
              </a:extLst>
            </p:cNvPr>
            <p:cNvGrpSpPr/>
            <p:nvPr/>
          </p:nvGrpSpPr>
          <p:grpSpPr>
            <a:xfrm>
              <a:off x="3412412" y="1003385"/>
              <a:ext cx="7286573" cy="4487158"/>
              <a:chOff x="3177855" y="130973"/>
              <a:chExt cx="20070193" cy="12359464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5DE8E8ED-55D2-434E-890B-25DC14ECB9DA}"/>
                  </a:ext>
                </a:extLst>
              </p:cNvPr>
              <p:cNvSpPr/>
              <p:nvPr/>
            </p:nvSpPr>
            <p:spPr>
              <a:xfrm>
                <a:off x="3177855" y="4358805"/>
                <a:ext cx="3853706" cy="3593671"/>
              </a:xfrm>
              <a:prstGeom prst="ellipse">
                <a:avLst/>
              </a:prstGeom>
              <a:solidFill>
                <a:srgbClr val="4A64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07DA9A6D-26D3-AB41-A983-5E4550E8AFE2}"/>
                  </a:ext>
                </a:extLst>
              </p:cNvPr>
              <p:cNvSpPr/>
              <p:nvPr/>
            </p:nvSpPr>
            <p:spPr>
              <a:xfrm>
                <a:off x="12331487" y="899720"/>
                <a:ext cx="3218049" cy="3218049"/>
              </a:xfrm>
              <a:prstGeom prst="ellipse">
                <a:avLst/>
              </a:prstGeom>
              <a:solidFill>
                <a:srgbClr val="EA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22FF03E9-64B5-4744-93E5-D078F6674FAE}"/>
                  </a:ext>
                </a:extLst>
              </p:cNvPr>
              <p:cNvSpPr/>
              <p:nvPr/>
            </p:nvSpPr>
            <p:spPr>
              <a:xfrm>
                <a:off x="6494861" y="130973"/>
                <a:ext cx="5132720" cy="5132721"/>
              </a:xfrm>
              <a:prstGeom prst="ellipse">
                <a:avLst/>
              </a:prstGeom>
              <a:solidFill>
                <a:srgbClr val="85A5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50CC3FA9-AF93-B149-B00F-E77175F3151D}"/>
                  </a:ext>
                </a:extLst>
              </p:cNvPr>
              <p:cNvSpPr/>
              <p:nvPr/>
            </p:nvSpPr>
            <p:spPr>
              <a:xfrm>
                <a:off x="11605536" y="9239789"/>
                <a:ext cx="3250647" cy="3250648"/>
              </a:xfrm>
              <a:prstGeom prst="ellipse">
                <a:avLst/>
              </a:prstGeom>
              <a:solidFill>
                <a:srgbClr val="EA60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451F51D9-42F6-6147-BE45-CF6DEC3B8499}"/>
                  </a:ext>
                </a:extLst>
              </p:cNvPr>
              <p:cNvSpPr/>
              <p:nvPr/>
            </p:nvSpPr>
            <p:spPr>
              <a:xfrm>
                <a:off x="19069642" y="7093747"/>
                <a:ext cx="4178406" cy="4178407"/>
              </a:xfrm>
              <a:prstGeom prst="ellipse">
                <a:avLst/>
              </a:prstGeom>
              <a:solidFill>
                <a:srgbClr val="85A5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8003E22-04C4-634D-9024-C90D5410EC24}"/>
                  </a:ext>
                </a:extLst>
              </p:cNvPr>
              <p:cNvSpPr/>
              <p:nvPr/>
            </p:nvSpPr>
            <p:spPr>
              <a:xfrm>
                <a:off x="5354994" y="7447578"/>
                <a:ext cx="4933950" cy="4933950"/>
              </a:xfrm>
              <a:prstGeom prst="ellipse">
                <a:avLst/>
              </a:prstGeom>
              <a:solidFill>
                <a:srgbClr val="287D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D1A71BB-1FF0-F345-81C5-913AA9A96EE1}"/>
                  </a:ext>
                </a:extLst>
              </p:cNvPr>
              <p:cNvSpPr/>
              <p:nvPr/>
            </p:nvSpPr>
            <p:spPr>
              <a:xfrm>
                <a:off x="10710232" y="10861659"/>
                <a:ext cx="666750" cy="666750"/>
              </a:xfrm>
              <a:prstGeom prst="ellipse">
                <a:avLst/>
              </a:prstGeom>
              <a:solidFill>
                <a:srgbClr val="287D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5FA75634-1308-A246-BEBA-3828D9EDE141}"/>
                  </a:ext>
                </a:extLst>
              </p:cNvPr>
              <p:cNvSpPr/>
              <p:nvPr/>
            </p:nvSpPr>
            <p:spPr>
              <a:xfrm>
                <a:off x="6567670" y="2723901"/>
                <a:ext cx="666750" cy="666750"/>
              </a:xfrm>
              <a:prstGeom prst="ellipse">
                <a:avLst/>
              </a:prstGeom>
              <a:solidFill>
                <a:srgbClr val="F0C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843B4C69-7FCC-F240-8ABA-85BBA6E62FD8}"/>
                  </a:ext>
                </a:extLst>
              </p:cNvPr>
              <p:cNvSpPr/>
              <p:nvPr/>
            </p:nvSpPr>
            <p:spPr>
              <a:xfrm>
                <a:off x="14696639" y="3140067"/>
                <a:ext cx="666750" cy="666750"/>
              </a:xfrm>
              <a:prstGeom prst="ellipse">
                <a:avLst/>
              </a:prstGeom>
              <a:solidFill>
                <a:srgbClr val="287D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CD43B72D-99F6-8A41-AAB5-9F68E8C4AFCF}"/>
                  </a:ext>
                </a:extLst>
              </p:cNvPr>
              <p:cNvSpPr/>
              <p:nvPr/>
            </p:nvSpPr>
            <p:spPr>
              <a:xfrm>
                <a:off x="3971086" y="7474851"/>
                <a:ext cx="666750" cy="666750"/>
              </a:xfrm>
              <a:prstGeom prst="ellipse">
                <a:avLst/>
              </a:prstGeom>
              <a:solidFill>
                <a:srgbClr val="F0C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1139B09-1555-4543-9573-488DCCF1D251}"/>
                  </a:ext>
                </a:extLst>
              </p:cNvPr>
              <p:cNvSpPr/>
              <p:nvPr/>
            </p:nvSpPr>
            <p:spPr>
              <a:xfrm>
                <a:off x="18690165" y="6529342"/>
                <a:ext cx="666750" cy="666750"/>
              </a:xfrm>
              <a:prstGeom prst="ellipse">
                <a:avLst/>
              </a:prstGeom>
              <a:solidFill>
                <a:srgbClr val="EA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F4DF88E8-AEDE-A242-B426-7D826FA057A4}"/>
                  </a:ext>
                </a:extLst>
              </p:cNvPr>
              <p:cNvSpPr/>
              <p:nvPr/>
            </p:nvSpPr>
            <p:spPr>
              <a:xfrm>
                <a:off x="8864957" y="6428162"/>
                <a:ext cx="666750" cy="666750"/>
              </a:xfrm>
              <a:prstGeom prst="ellipse">
                <a:avLst/>
              </a:prstGeom>
              <a:solidFill>
                <a:srgbClr val="85A5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DDC4F60-269F-2C43-A2EF-70E33560BF44}"/>
                  </a:ext>
                </a:extLst>
              </p:cNvPr>
              <p:cNvSpPr/>
              <p:nvPr/>
            </p:nvSpPr>
            <p:spPr>
              <a:xfrm>
                <a:off x="16729715" y="2829753"/>
                <a:ext cx="666750" cy="666750"/>
              </a:xfrm>
              <a:prstGeom prst="ellipse">
                <a:avLst/>
              </a:prstGeom>
              <a:solidFill>
                <a:srgbClr val="EA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DEBEA46E-4884-3841-987F-36ABC1CDFEBD}"/>
                  </a:ext>
                </a:extLst>
              </p:cNvPr>
              <p:cNvSpPr/>
              <p:nvPr/>
            </p:nvSpPr>
            <p:spPr>
              <a:xfrm>
                <a:off x="15417357" y="2390526"/>
                <a:ext cx="666750" cy="666750"/>
              </a:xfrm>
              <a:prstGeom prst="ellipse">
                <a:avLst/>
              </a:prstGeom>
              <a:solidFill>
                <a:srgbClr val="F0C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BD433B7C-A54F-5D44-BBB6-56F17962B8C9}"/>
                  </a:ext>
                </a:extLst>
              </p:cNvPr>
              <p:cNvSpPr/>
              <p:nvPr/>
            </p:nvSpPr>
            <p:spPr>
              <a:xfrm>
                <a:off x="6364816" y="4099177"/>
                <a:ext cx="666750" cy="666750"/>
              </a:xfrm>
              <a:prstGeom prst="ellipse">
                <a:avLst/>
              </a:prstGeom>
              <a:solidFill>
                <a:srgbClr val="91C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4B666CE4-341F-FD4F-B513-1444F613E0F1}"/>
                  </a:ext>
                </a:extLst>
              </p:cNvPr>
              <p:cNvSpPr/>
              <p:nvPr/>
            </p:nvSpPr>
            <p:spPr>
              <a:xfrm>
                <a:off x="10376224" y="9381047"/>
                <a:ext cx="666749" cy="666750"/>
              </a:xfrm>
              <a:prstGeom prst="ellipse">
                <a:avLst/>
              </a:prstGeom>
              <a:solidFill>
                <a:srgbClr val="EA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6940542F-9941-5248-B2A0-B0856A985257}"/>
                  </a:ext>
                </a:extLst>
              </p:cNvPr>
              <p:cNvSpPr/>
              <p:nvPr/>
            </p:nvSpPr>
            <p:spPr>
              <a:xfrm>
                <a:off x="6260003" y="6780828"/>
                <a:ext cx="666750" cy="666750"/>
              </a:xfrm>
              <a:prstGeom prst="ellipse">
                <a:avLst/>
              </a:prstGeom>
              <a:solidFill>
                <a:srgbClr val="F0C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02315FCD-F666-834F-B294-42057AEC3A23}"/>
                  </a:ext>
                </a:extLst>
              </p:cNvPr>
              <p:cNvSpPr/>
              <p:nvPr/>
            </p:nvSpPr>
            <p:spPr>
              <a:xfrm>
                <a:off x="13965974" y="8926035"/>
                <a:ext cx="666749" cy="666750"/>
              </a:xfrm>
              <a:prstGeom prst="ellipse">
                <a:avLst/>
              </a:prstGeom>
              <a:solidFill>
                <a:srgbClr val="F0C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966B7CAB-6CC9-DD42-9DAA-1462DD8DF0BC}"/>
                  </a:ext>
                </a:extLst>
              </p:cNvPr>
              <p:cNvSpPr/>
              <p:nvPr/>
            </p:nvSpPr>
            <p:spPr>
              <a:xfrm>
                <a:off x="14926416" y="10009852"/>
                <a:ext cx="666750" cy="666750"/>
              </a:xfrm>
              <a:prstGeom prst="ellipse">
                <a:avLst/>
              </a:prstGeom>
              <a:solidFill>
                <a:srgbClr val="91C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A0E43759-2281-D243-BC17-263D5F7104E5}"/>
                  </a:ext>
                </a:extLst>
              </p:cNvPr>
              <p:cNvSpPr/>
              <p:nvPr/>
            </p:nvSpPr>
            <p:spPr>
              <a:xfrm>
                <a:off x="18542870" y="9831509"/>
                <a:ext cx="427940" cy="427940"/>
              </a:xfrm>
              <a:prstGeom prst="ellipse">
                <a:avLst/>
              </a:prstGeom>
              <a:solidFill>
                <a:srgbClr val="287D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3347C3B9-43D5-CE4B-93D2-7C9FE331B95F}"/>
                  </a:ext>
                </a:extLst>
              </p:cNvPr>
              <p:cNvSpPr/>
              <p:nvPr/>
            </p:nvSpPr>
            <p:spPr>
              <a:xfrm>
                <a:off x="12063917" y="9522972"/>
                <a:ext cx="427940" cy="427940"/>
              </a:xfrm>
              <a:prstGeom prst="ellipse">
                <a:avLst/>
              </a:prstGeom>
              <a:solidFill>
                <a:srgbClr val="EA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EF2CB172-4DD3-1E49-9B79-46968453DFA3}"/>
                  </a:ext>
                </a:extLst>
              </p:cNvPr>
              <p:cNvSpPr/>
              <p:nvPr/>
            </p:nvSpPr>
            <p:spPr>
              <a:xfrm>
                <a:off x="15870137" y="3703165"/>
                <a:ext cx="427940" cy="427940"/>
              </a:xfrm>
              <a:prstGeom prst="ellipse">
                <a:avLst/>
              </a:prstGeom>
              <a:solidFill>
                <a:srgbClr val="91C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5CF0EA21-04BC-234D-9F5E-569A78A74E26}"/>
                  </a:ext>
                </a:extLst>
              </p:cNvPr>
              <p:cNvSpPr/>
              <p:nvPr/>
            </p:nvSpPr>
            <p:spPr>
              <a:xfrm>
                <a:off x="19564059" y="5808112"/>
                <a:ext cx="427940" cy="427940"/>
              </a:xfrm>
              <a:prstGeom prst="ellipse">
                <a:avLst/>
              </a:prstGeom>
              <a:solidFill>
                <a:srgbClr val="91C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24A80A49-FDAE-4A41-9388-622B7E2E7C1F}"/>
                  </a:ext>
                </a:extLst>
              </p:cNvPr>
              <p:cNvSpPr/>
              <p:nvPr/>
            </p:nvSpPr>
            <p:spPr>
              <a:xfrm>
                <a:off x="19803752" y="9630707"/>
                <a:ext cx="427940" cy="427940"/>
              </a:xfrm>
              <a:prstGeom prst="ellipse">
                <a:avLst/>
              </a:prstGeom>
              <a:solidFill>
                <a:srgbClr val="91C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2B701A48-8B03-194A-98EE-2A2AE914A34D}"/>
                  </a:ext>
                </a:extLst>
              </p:cNvPr>
              <p:cNvSpPr/>
              <p:nvPr/>
            </p:nvSpPr>
            <p:spPr>
              <a:xfrm>
                <a:off x="5255536" y="3390651"/>
                <a:ext cx="427940" cy="427940"/>
              </a:xfrm>
              <a:prstGeom prst="ellipse">
                <a:avLst/>
              </a:prstGeom>
              <a:solidFill>
                <a:srgbClr val="91C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8157BDCF-C258-9A41-974C-B31738ECBDDA}"/>
                  </a:ext>
                </a:extLst>
              </p:cNvPr>
              <p:cNvSpPr/>
              <p:nvPr/>
            </p:nvSpPr>
            <p:spPr>
              <a:xfrm>
                <a:off x="5345984" y="7895816"/>
                <a:ext cx="427940" cy="427940"/>
              </a:xfrm>
              <a:prstGeom prst="ellipse">
                <a:avLst/>
              </a:prstGeom>
              <a:solidFill>
                <a:srgbClr val="91C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B344AB15-00C3-574F-B6C4-346A4D2F5FCA}"/>
                  </a:ext>
                </a:extLst>
              </p:cNvPr>
              <p:cNvSpPr/>
              <p:nvPr/>
            </p:nvSpPr>
            <p:spPr>
              <a:xfrm>
                <a:off x="11429484" y="2806444"/>
                <a:ext cx="427940" cy="427940"/>
              </a:xfrm>
              <a:prstGeom prst="ellipse">
                <a:avLst/>
              </a:prstGeom>
              <a:solidFill>
                <a:srgbClr val="287D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2CA724E7-40ED-3B45-AA6A-D7E128935376}"/>
                  </a:ext>
                </a:extLst>
              </p:cNvPr>
              <p:cNvSpPr/>
              <p:nvPr/>
            </p:nvSpPr>
            <p:spPr>
              <a:xfrm>
                <a:off x="12226909" y="2678244"/>
                <a:ext cx="427940" cy="427940"/>
              </a:xfrm>
              <a:prstGeom prst="ellipse">
                <a:avLst/>
              </a:prstGeom>
              <a:solidFill>
                <a:srgbClr val="85A5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4995020-1C50-C349-95B8-1C9EF1F000DD}"/>
                  </a:ext>
                </a:extLst>
              </p:cNvPr>
              <p:cNvSpPr/>
              <p:nvPr/>
            </p:nvSpPr>
            <p:spPr>
              <a:xfrm>
                <a:off x="11963153" y="1900789"/>
                <a:ext cx="427940" cy="427940"/>
              </a:xfrm>
              <a:prstGeom prst="ellipse">
                <a:avLst/>
              </a:prstGeom>
              <a:solidFill>
                <a:srgbClr val="91C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64A76720-55C4-B34C-891B-FBF19EAE857F}"/>
                  </a:ext>
                </a:extLst>
              </p:cNvPr>
              <p:cNvSpPr/>
              <p:nvPr/>
            </p:nvSpPr>
            <p:spPr>
              <a:xfrm>
                <a:off x="8849588" y="3061334"/>
                <a:ext cx="6562605" cy="6562605"/>
              </a:xfrm>
              <a:prstGeom prst="ellipse">
                <a:avLst/>
              </a:prstGeom>
              <a:solidFill>
                <a:srgbClr val="4A64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600"/>
              </a:p>
            </p:txBody>
          </p:sp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B182E6E-1974-054C-981C-3C8F9117CA3C}"/>
                </a:ext>
              </a:extLst>
            </p:cNvPr>
            <p:cNvSpPr/>
            <p:nvPr/>
          </p:nvSpPr>
          <p:spPr>
            <a:xfrm>
              <a:off x="9192119" y="2538408"/>
              <a:ext cx="1135361" cy="1135361"/>
            </a:xfrm>
            <a:prstGeom prst="ellipse">
              <a:avLst/>
            </a:prstGeom>
            <a:solidFill>
              <a:srgbClr val="287D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6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B6A5436-56FE-9047-A785-ABDBE2B518E7}"/>
                </a:ext>
              </a:extLst>
            </p:cNvPr>
            <p:cNvSpPr/>
            <p:nvPr/>
          </p:nvSpPr>
          <p:spPr>
            <a:xfrm>
              <a:off x="10674985" y="4001889"/>
              <a:ext cx="242067" cy="242067"/>
            </a:xfrm>
            <a:prstGeom prst="ellipse">
              <a:avLst/>
            </a:prstGeom>
            <a:solidFill>
              <a:srgbClr val="EA60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6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C5D0FB5-E236-2A44-A4C4-CA0FAA13AFFA}"/>
                </a:ext>
              </a:extLst>
            </p:cNvPr>
            <p:cNvSpPr txBox="1"/>
            <p:nvPr/>
          </p:nvSpPr>
          <p:spPr>
            <a:xfrm>
              <a:off x="5818192" y="2787732"/>
              <a:ext cx="1643896" cy="831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8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Open Sans Semibold" panose="020B0706030804020204" pitchFamily="34" charset="0"/>
                  <a:cs typeface="Calibri" panose="020F0502020204030204" pitchFamily="34" charset="0"/>
                </a:rPr>
                <a:t>UFUK </a:t>
              </a:r>
            </a:p>
            <a:p>
              <a:pPr algn="ctr"/>
              <a:r>
                <a:rPr lang="tr-TR" sz="28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Open Sans Semibold" panose="020B0706030804020204" pitchFamily="34" charset="0"/>
                  <a:cs typeface="Calibri" panose="020F0502020204030204" pitchFamily="34" charset="0"/>
                </a:rPr>
                <a:t>AVRUPA</a:t>
              </a:r>
              <a:endParaRPr lang="tr-TR" sz="2800" b="1" dirty="0">
                <a:solidFill>
                  <a:schemeClr val="bg1"/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26CC481-25F1-1A4B-80F3-5CC3C89F6727}"/>
                </a:ext>
              </a:extLst>
            </p:cNvPr>
            <p:cNvSpPr txBox="1"/>
            <p:nvPr/>
          </p:nvSpPr>
          <p:spPr>
            <a:xfrm>
              <a:off x="4251917" y="4310380"/>
              <a:ext cx="1680248" cy="402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Open Sans Semibold" panose="020B0706030804020204" pitchFamily="34" charset="0"/>
                  <a:cs typeface="Calibri" panose="020F0502020204030204" pitchFamily="34" charset="0"/>
                </a:rPr>
                <a:t> YATIRIM AB </a:t>
              </a:r>
              <a:endParaRPr lang="tr-TR" sz="2400" b="1" dirty="0">
                <a:solidFill>
                  <a:schemeClr val="bg1"/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FB2AE15-90B2-9B41-8DCC-97E7A73E800B}"/>
                </a:ext>
              </a:extLst>
            </p:cNvPr>
            <p:cNvSpPr/>
            <p:nvPr/>
          </p:nvSpPr>
          <p:spPr>
            <a:xfrm>
              <a:off x="7511951" y="2797608"/>
              <a:ext cx="1839706" cy="1839706"/>
            </a:xfrm>
            <a:prstGeom prst="ellipse">
              <a:avLst/>
            </a:prstGeom>
            <a:solidFill>
              <a:srgbClr val="EA60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6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FE40DFF-DB9A-2C42-82CF-76AC5CB6023F}"/>
                </a:ext>
              </a:extLst>
            </p:cNvPr>
            <p:cNvSpPr txBox="1"/>
            <p:nvPr/>
          </p:nvSpPr>
          <p:spPr>
            <a:xfrm>
              <a:off x="7913123" y="3344493"/>
              <a:ext cx="1154175" cy="723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2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Open Sans Semibold" panose="020B0706030804020204" pitchFamily="34" charset="0"/>
                  <a:cs typeface="Calibri" panose="020F0502020204030204" pitchFamily="34" charset="0"/>
                </a:rPr>
                <a:t>DİJİTAL</a:t>
              </a:r>
            </a:p>
            <a:p>
              <a:pPr algn="ctr"/>
              <a:r>
                <a:rPr lang="tr-TR" sz="2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Open Sans Semibold" panose="020B0706030804020204" pitchFamily="34" charset="0"/>
                  <a:cs typeface="Calibri" panose="020F0502020204030204" pitchFamily="34" charset="0"/>
                </a:rPr>
                <a:t>AVRUPA</a:t>
              </a:r>
              <a:endParaRPr lang="tr-TR" sz="2400" b="1" dirty="0">
                <a:solidFill>
                  <a:schemeClr val="bg1"/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A3374D1-0C6D-E644-B6FE-F3D5EA54819D}"/>
                </a:ext>
              </a:extLst>
            </p:cNvPr>
            <p:cNvSpPr txBox="1"/>
            <p:nvPr/>
          </p:nvSpPr>
          <p:spPr>
            <a:xfrm>
              <a:off x="4834054" y="1417225"/>
              <a:ext cx="1228023" cy="723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Open Sans Semibold" panose="020B0706030804020204" pitchFamily="34" charset="0"/>
                  <a:cs typeface="Calibri" panose="020F0502020204030204" pitchFamily="34" charset="0"/>
                </a:rPr>
                <a:t>YARATICI</a:t>
              </a:r>
            </a:p>
            <a:p>
              <a:r>
                <a:rPr lang="tr-TR" sz="2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Open Sans Semibold" panose="020B0706030804020204" pitchFamily="34" charset="0"/>
                  <a:cs typeface="Calibri" panose="020F0502020204030204" pitchFamily="34" charset="0"/>
                </a:rPr>
                <a:t> AVRUPA</a:t>
              </a:r>
              <a:endParaRPr lang="tr-TR" sz="2400" b="1" dirty="0">
                <a:solidFill>
                  <a:schemeClr val="bg1"/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620444A-64F6-304F-8031-0DF355036CE9}"/>
                </a:ext>
              </a:extLst>
            </p:cNvPr>
            <p:cNvSpPr txBox="1"/>
            <p:nvPr/>
          </p:nvSpPr>
          <p:spPr>
            <a:xfrm>
              <a:off x="3467420" y="2993178"/>
              <a:ext cx="1661668" cy="321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>
                  <a:solidFill>
                    <a:schemeClr val="bg1"/>
                  </a:solidFill>
                  <a:latin typeface="Calibri" panose="020F0502020204030204" pitchFamily="34" charset="0"/>
                  <a:ea typeface="Open Sans Semibold" panose="020B0706030804020204" pitchFamily="34" charset="0"/>
                  <a:cs typeface="Calibri" panose="020F0502020204030204" pitchFamily="34" charset="0"/>
                </a:rPr>
                <a:t>ERASMUS +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717DB29-84A5-0349-9110-9324001B115B}"/>
                </a:ext>
              </a:extLst>
            </p:cNvPr>
            <p:cNvSpPr txBox="1"/>
            <p:nvPr/>
          </p:nvSpPr>
          <p:spPr>
            <a:xfrm>
              <a:off x="9257991" y="2948789"/>
              <a:ext cx="1661668" cy="26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Open Sans Semibold" panose="020B0706030804020204" pitchFamily="34" charset="0"/>
                  <a:cs typeface="Calibri" panose="020F0502020204030204" pitchFamily="34" charset="0"/>
                </a:rPr>
                <a:t>GÜMRÜKLER</a:t>
              </a:r>
              <a:endParaRPr lang="tr-TR" sz="1400" b="1" dirty="0">
                <a:solidFill>
                  <a:schemeClr val="bg1"/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2ED2C0A-8687-484B-9D07-EB2F601C8385}"/>
                </a:ext>
              </a:extLst>
            </p:cNvPr>
            <p:cNvSpPr txBox="1"/>
            <p:nvPr/>
          </p:nvSpPr>
          <p:spPr>
            <a:xfrm>
              <a:off x="6640903" y="4616507"/>
              <a:ext cx="739589" cy="50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Open Sans Semibold" panose="020B0706030804020204" pitchFamily="34" charset="0"/>
                  <a:cs typeface="Calibri" panose="020F0502020204030204" pitchFamily="34" charset="0"/>
                </a:rPr>
                <a:t>TEK</a:t>
              </a:r>
            </a:p>
            <a:p>
              <a:pPr algn="ctr"/>
              <a:r>
                <a:rPr lang="tr-TR" sz="16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Open Sans Semibold" panose="020B0706030804020204" pitchFamily="34" charset="0"/>
                  <a:cs typeface="Calibri" panose="020F0502020204030204" pitchFamily="34" charset="0"/>
                </a:rPr>
                <a:t>PAZAR</a:t>
              </a:r>
              <a:endParaRPr lang="tr-TR" sz="1600" b="1" dirty="0">
                <a:solidFill>
                  <a:schemeClr val="bg1"/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2AADB97-8910-5444-9002-6252CE319572}"/>
                </a:ext>
              </a:extLst>
            </p:cNvPr>
            <p:cNvSpPr txBox="1"/>
            <p:nvPr/>
          </p:nvSpPr>
          <p:spPr>
            <a:xfrm>
              <a:off x="9462274" y="4001889"/>
              <a:ext cx="1087939" cy="64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Open Sans Semibold" panose="020B0706030804020204" pitchFamily="34" charset="0"/>
                  <a:cs typeface="Calibri" panose="020F0502020204030204" pitchFamily="34" charset="0"/>
                </a:rPr>
                <a:t>AVRUPA DAYANIŞMA PROGRAMI</a:t>
              </a:r>
              <a:endParaRPr lang="tr-TR" sz="1400" b="1" dirty="0">
                <a:solidFill>
                  <a:schemeClr val="bg1"/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2ABED85-B637-0E49-AC09-24285AA45261}"/>
                </a:ext>
              </a:extLst>
            </p:cNvPr>
            <p:cNvSpPr txBox="1"/>
            <p:nvPr/>
          </p:nvSpPr>
          <p:spPr>
            <a:xfrm>
              <a:off x="3297572" y="4579388"/>
              <a:ext cx="1661668" cy="241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tr-TR" sz="1200" b="1" dirty="0">
                <a:solidFill>
                  <a:srgbClr val="23327F"/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875BDC3-F4F1-454E-B2B7-99C3F03F2574}"/>
                </a:ext>
              </a:extLst>
            </p:cNvPr>
            <p:cNvSpPr txBox="1"/>
            <p:nvPr/>
          </p:nvSpPr>
          <p:spPr>
            <a:xfrm>
              <a:off x="6819123" y="1621187"/>
              <a:ext cx="1491520" cy="40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sz="12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Open Sans Semibold" panose="020B0706030804020204" pitchFamily="34" charset="0"/>
                  <a:cs typeface="Calibri" panose="020F0502020204030204" pitchFamily="34" charset="0"/>
                </a:rPr>
                <a:t>SİVİL KORUMA MEKANİZMASI</a:t>
              </a:r>
              <a:endParaRPr lang="tr-TR" sz="1200" b="1" dirty="0">
                <a:solidFill>
                  <a:schemeClr val="bg1"/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261802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ity&#10;&#10;Description automatically generated">
            <a:extLst>
              <a:ext uri="{FF2B5EF4-FFF2-40B4-BE49-F238E27FC236}">
                <a16:creationId xmlns:a16="http://schemas.microsoft.com/office/drawing/2014/main" id="{DCAA01D0-CB18-6341-A952-09ABAF6FF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8" y="1119665"/>
            <a:ext cx="12195118" cy="5335332"/>
          </a:xfrm>
          <a:prstGeom prst="rect">
            <a:avLst/>
          </a:prstGeom>
        </p:spPr>
      </p:pic>
      <p:sp>
        <p:nvSpPr>
          <p:cNvPr id="6" name="AutoShape 6">
            <a:extLst>
              <a:ext uri="{FF2B5EF4-FFF2-40B4-BE49-F238E27FC236}">
                <a16:creationId xmlns:a16="http://schemas.microsoft.com/office/drawing/2014/main" id="{E2207002-5924-7A48-9310-0550CBB35D6E}"/>
              </a:ext>
            </a:extLst>
          </p:cNvPr>
          <p:cNvSpPr>
            <a:spLocks/>
          </p:cNvSpPr>
          <p:nvPr/>
        </p:nvSpPr>
        <p:spPr bwMode="auto">
          <a:xfrm>
            <a:off x="0" y="1017755"/>
            <a:ext cx="5571067" cy="54876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153F6A">
              <a:alpha val="25000"/>
            </a:srgbClr>
          </a:solidFill>
          <a:ln>
            <a:noFill/>
          </a:ln>
          <a:effectLst>
            <a:softEdge rad="1270000"/>
          </a:effectLst>
        </p:spPr>
        <p:txBody>
          <a:bodyPr lIns="19050" tIns="19050" rIns="19050" bIns="19050" anchor="ctr"/>
          <a:lstStyle/>
          <a:p>
            <a:endParaRPr lang="x-none" altLang="x-none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DA486F-62AF-3C41-A76B-05036891CF2A}"/>
              </a:ext>
            </a:extLst>
          </p:cNvPr>
          <p:cNvSpPr/>
          <p:nvPr/>
        </p:nvSpPr>
        <p:spPr>
          <a:xfrm>
            <a:off x="146305" y="3712464"/>
            <a:ext cx="8874756" cy="2322576"/>
          </a:xfrm>
          <a:prstGeom prst="rect">
            <a:avLst/>
          </a:prstGeom>
          <a:solidFill>
            <a:srgbClr val="034EA1">
              <a:alpha val="13035"/>
            </a:srgbClr>
          </a:solidFill>
          <a:ln>
            <a:solidFill>
              <a:schemeClr val="bg1">
                <a:alpha val="0"/>
              </a:schemeClr>
            </a:solidFill>
          </a:ln>
          <a:effectLst>
            <a:softEdge rad="198891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sz="32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C1F1AA-8FEE-2C4F-87FE-2E70285B13FF}"/>
              </a:ext>
            </a:extLst>
          </p:cNvPr>
          <p:cNvSpPr/>
          <p:nvPr/>
        </p:nvSpPr>
        <p:spPr>
          <a:xfrm>
            <a:off x="337857" y="1601480"/>
            <a:ext cx="4895352" cy="2270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r-TR" sz="3000" b="1" u="sng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95.5 Milyar € fona sahip dünyanın en büyük sivil ar-ge ve </a:t>
            </a:r>
            <a:r>
              <a:rPr lang="tr-TR" sz="3000" b="1" u="sng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inovasyon</a:t>
            </a:r>
            <a:r>
              <a:rPr lang="tr-TR" sz="3000" b="1" u="sng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programıdır.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67D0B70-BA62-9341-B25A-F746C1AF4F82}"/>
              </a:ext>
            </a:extLst>
          </p:cNvPr>
          <p:cNvSpPr txBox="1">
            <a:spLocks/>
          </p:cNvSpPr>
          <p:nvPr/>
        </p:nvSpPr>
        <p:spPr>
          <a:xfrm>
            <a:off x="1685537" y="286469"/>
            <a:ext cx="11653371" cy="1199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GB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UFUK AVRUPA PROGRAMI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18E81-35B7-1941-9E96-627C42A2AF81}"/>
              </a:ext>
            </a:extLst>
          </p:cNvPr>
          <p:cNvSpPr txBox="1"/>
          <p:nvPr/>
        </p:nvSpPr>
        <p:spPr>
          <a:xfrm>
            <a:off x="272688" y="3661007"/>
            <a:ext cx="5092687" cy="314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200" b="1" u="sng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20000"/>
              </a:lnSpc>
            </a:pPr>
            <a:r>
              <a:rPr lang="tr-TR" sz="2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2021-2027 yılları arasında uygulanacak olan program dijitalleşme, yenilik, ar-ge, ve girişimcilik alanındaki proje </a:t>
            </a:r>
          </a:p>
          <a:p>
            <a:pPr>
              <a:lnSpc>
                <a:spcPct val="120000"/>
              </a:lnSpc>
            </a:pPr>
            <a:r>
              <a:rPr lang="tr-TR" sz="2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fikirlerini destekliyor. </a:t>
            </a:r>
          </a:p>
          <a:p>
            <a:pPr>
              <a:lnSpc>
                <a:spcPct val="120000"/>
              </a:lnSpc>
            </a:pPr>
            <a:r>
              <a:rPr lang="tr-TR" sz="2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4"/>
              </a:rPr>
              <a:t>www.ufukavrupa.org.tr</a:t>
            </a:r>
            <a:endParaRPr lang="tr-TR" sz="22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20000"/>
              </a:lnSpc>
            </a:pPr>
            <a:endParaRPr lang="tr-TR" sz="22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2484656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0F803C-0DFB-F948-AE2E-15CC34FCF949}"/>
              </a:ext>
            </a:extLst>
          </p:cNvPr>
          <p:cNvSpPr/>
          <p:nvPr/>
        </p:nvSpPr>
        <p:spPr>
          <a:xfrm>
            <a:off x="110837" y="2644980"/>
            <a:ext cx="12210288" cy="1509872"/>
          </a:xfrm>
          <a:prstGeom prst="rect">
            <a:avLst/>
          </a:prstGeom>
          <a:solidFill>
            <a:srgbClr val="034EA1">
              <a:alpha val="42782"/>
            </a:srgb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0C8B51-56F1-854A-A157-B8A1FC304629}"/>
              </a:ext>
            </a:extLst>
          </p:cNvPr>
          <p:cNvSpPr/>
          <p:nvPr/>
        </p:nvSpPr>
        <p:spPr>
          <a:xfrm>
            <a:off x="1634835" y="272693"/>
            <a:ext cx="61514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YEŞİL DÖNÜŞÜM İÇİN </a:t>
            </a:r>
            <a:r>
              <a:rPr lang="en-GB" sz="28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UFUK </a:t>
            </a:r>
            <a:r>
              <a:rPr lang="en-GB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AVRUPA PROGRAMI ALANLARI </a:t>
            </a:r>
            <a:endParaRPr lang="tr-TR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66DCEB-855A-4D47-A9AB-4F4EBBD117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4" t="14978" r="50470"/>
          <a:stretch/>
        </p:blipFill>
        <p:spPr>
          <a:xfrm>
            <a:off x="7486047" y="1082039"/>
            <a:ext cx="2235083" cy="577596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B361D6-CA6B-8C40-84EA-91B00A2119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2" t="14978" r="31972"/>
          <a:stretch/>
        </p:blipFill>
        <p:spPr>
          <a:xfrm>
            <a:off x="5029080" y="1598639"/>
            <a:ext cx="1929655" cy="4986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8BB5F4-67A9-D441-ACC7-D1C27A28BC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8" r="69819"/>
          <a:stretch/>
        </p:blipFill>
        <p:spPr>
          <a:xfrm>
            <a:off x="789269" y="1598639"/>
            <a:ext cx="3203610" cy="4899588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7600347" y="1659823"/>
            <a:ext cx="1962753" cy="261610"/>
          </a:xfrm>
          <a:prstGeom prst="rect">
            <a:avLst/>
          </a:prstGeom>
          <a:solidFill>
            <a:srgbClr val="204593"/>
          </a:solidFill>
        </p:spPr>
        <p:txBody>
          <a:bodyPr wrap="square" rtlCol="0">
            <a:spAutoFit/>
          </a:bodyPr>
          <a:lstStyle/>
          <a:p>
            <a:r>
              <a:rPr lang="tr-TR" sz="11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KÜRESEL SORUNLAR VE</a:t>
            </a:r>
            <a:endParaRPr lang="tr-TR" sz="11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Sağ Ok 10"/>
          <p:cNvSpPr/>
          <p:nvPr/>
        </p:nvSpPr>
        <p:spPr>
          <a:xfrm>
            <a:off x="4927600" y="3479800"/>
            <a:ext cx="215900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Sağ Ok 11"/>
          <p:cNvSpPr/>
          <p:nvPr/>
        </p:nvSpPr>
        <p:spPr>
          <a:xfrm>
            <a:off x="4889500" y="3862069"/>
            <a:ext cx="215900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Sağ Ok 12"/>
          <p:cNvSpPr/>
          <p:nvPr/>
        </p:nvSpPr>
        <p:spPr>
          <a:xfrm>
            <a:off x="7251700" y="3872584"/>
            <a:ext cx="419677" cy="568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190401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E2207002-5924-7A48-9310-0550CBB35D6E}"/>
              </a:ext>
            </a:extLst>
          </p:cNvPr>
          <p:cNvSpPr>
            <a:spLocks/>
          </p:cNvSpPr>
          <p:nvPr/>
        </p:nvSpPr>
        <p:spPr bwMode="auto">
          <a:xfrm>
            <a:off x="0" y="1017755"/>
            <a:ext cx="5571067" cy="54876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153F6A">
              <a:alpha val="25000"/>
            </a:srgbClr>
          </a:solidFill>
          <a:ln>
            <a:noFill/>
          </a:ln>
          <a:effectLst>
            <a:softEdge rad="1270000"/>
          </a:effectLst>
        </p:spPr>
        <p:txBody>
          <a:bodyPr lIns="19050" tIns="19050" rIns="19050" bIns="19050" anchor="ctr"/>
          <a:lstStyle/>
          <a:p>
            <a:endParaRPr lang="en-TR" altLang="en-TR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DA486F-62AF-3C41-A76B-05036891CF2A}"/>
              </a:ext>
            </a:extLst>
          </p:cNvPr>
          <p:cNvSpPr/>
          <p:nvPr/>
        </p:nvSpPr>
        <p:spPr>
          <a:xfrm>
            <a:off x="-1046292" y="3761561"/>
            <a:ext cx="8874756" cy="2322576"/>
          </a:xfrm>
          <a:prstGeom prst="rect">
            <a:avLst/>
          </a:prstGeom>
          <a:solidFill>
            <a:srgbClr val="034EA1">
              <a:alpha val="13035"/>
            </a:srgbClr>
          </a:solidFill>
          <a:ln>
            <a:solidFill>
              <a:schemeClr val="bg1">
                <a:alpha val="0"/>
              </a:schemeClr>
            </a:solidFill>
          </a:ln>
          <a:effectLst>
            <a:softEdge rad="198891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sz="32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67D0B70-BA62-9341-B25A-F746C1AF4F82}"/>
              </a:ext>
            </a:extLst>
          </p:cNvPr>
          <p:cNvSpPr txBox="1">
            <a:spLocks/>
          </p:cNvSpPr>
          <p:nvPr/>
        </p:nvSpPr>
        <p:spPr>
          <a:xfrm>
            <a:off x="1685537" y="286469"/>
            <a:ext cx="11653371" cy="1199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GB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UFUK AVRUPA PROGRAMI (HORIZON EUROPE) </a:t>
            </a:r>
          </a:p>
        </p:txBody>
      </p:sp>
      <p:sp>
        <p:nvSpPr>
          <p:cNvPr id="9" name="İçerik Yer Tutucusu 2">
            <a:extLst>
              <a:ext uri="{FF2B5EF4-FFF2-40B4-BE49-F238E27FC236}">
                <a16:creationId xmlns:a16="http://schemas.microsoft.com/office/drawing/2014/main" id="{8C8922A0-E8C4-8645-B6B6-5956940E6DBE}"/>
              </a:ext>
            </a:extLst>
          </p:cNvPr>
          <p:cNvSpPr txBox="1">
            <a:spLocks/>
          </p:cNvSpPr>
          <p:nvPr/>
        </p:nvSpPr>
        <p:spPr>
          <a:xfrm>
            <a:off x="181534" y="2195437"/>
            <a:ext cx="7386770" cy="4168788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buNone/>
            </a:pPr>
            <a:r>
              <a:rPr lang="tr-TR" sz="25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</a:t>
            </a:r>
            <a:r>
              <a:rPr lang="tr-TR" sz="2500" b="1" dirty="0" smtClean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2023 yılında Yeşil Mutabakat Temalı Açılacak 13 Çağrının Toplam Bütçesi: 347 Milyon </a:t>
            </a:r>
            <a:r>
              <a:rPr lang="tr-TR" sz="25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</a:t>
            </a:r>
            <a:r>
              <a:rPr lang="tr-TR" sz="2500" b="1" dirty="0" smtClean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vro</a:t>
            </a:r>
            <a:r>
              <a:rPr lang="tr-TR" sz="25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tr-TR" sz="25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</a:t>
            </a:r>
            <a:r>
              <a:rPr lang="tr-TR" sz="2500" b="1" dirty="0" smtClean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2024 yılında </a:t>
            </a:r>
            <a:r>
              <a:rPr lang="tr-TR" sz="25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Yeşil Mutabakat Temalı Açılacak </a:t>
            </a:r>
            <a:r>
              <a:rPr lang="tr-TR" sz="2500" b="1" dirty="0" smtClean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11 Çağrının </a:t>
            </a:r>
            <a:r>
              <a:rPr lang="tr-TR" sz="25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Toplam Bütçesi: </a:t>
            </a:r>
            <a:r>
              <a:rPr lang="tr-TR" sz="2500" b="1" dirty="0" smtClean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288 Milyon Avro</a:t>
            </a:r>
            <a:r>
              <a:rPr lang="tr-TR" sz="25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) </a:t>
            </a:r>
          </a:p>
          <a:p>
            <a:pPr>
              <a:lnSpc>
                <a:spcPct val="140000"/>
              </a:lnSpc>
            </a:pPr>
            <a:r>
              <a:rPr lang="tr-TR" sz="2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Hedef 1: </a:t>
            </a:r>
            <a:r>
              <a:rPr lang="tr-TR" sz="25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İklim-Nötr, Döngüsel ve Dijitalleştirilmiş Üretim</a:t>
            </a:r>
            <a:endParaRPr lang="tr-TR" sz="25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40000"/>
              </a:lnSpc>
            </a:pPr>
            <a:r>
              <a:rPr lang="tr-TR" sz="2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Hedef 2: </a:t>
            </a:r>
            <a:r>
              <a:rPr lang="tr-TR" sz="2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Dirençli bir sanayi için nemli stratejik değer zincirlerinde </a:t>
            </a:r>
            <a:r>
              <a:rPr lang="tr-TR" sz="26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artan </a:t>
            </a:r>
            <a:r>
              <a:rPr lang="tr-TR" sz="2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özerklik</a:t>
            </a:r>
          </a:p>
          <a:p>
            <a:pPr>
              <a:lnSpc>
                <a:spcPct val="140000"/>
              </a:lnSpc>
            </a:pPr>
            <a:r>
              <a:rPr lang="tr-TR" sz="2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Hedef 3: </a:t>
            </a:r>
            <a:r>
              <a:rPr lang="tr-TR" sz="25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Dünya Lideri Bilgi ve Bilişim Teknolojileri                                                     </a:t>
            </a:r>
            <a:endParaRPr lang="tr-TR" sz="25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40000"/>
              </a:lnSpc>
            </a:pPr>
            <a:r>
              <a:rPr lang="tr-TR" sz="2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Hedef 4: </a:t>
            </a:r>
            <a:r>
              <a:rPr lang="tr-TR" sz="25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Dijital ve Yeni Nesil Rekabetçilik </a:t>
            </a:r>
            <a:r>
              <a:rPr lang="tr-TR" sz="25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Teknolojileri ve Yeşil Mutabakata Uygunluk</a:t>
            </a:r>
            <a:endParaRPr lang="tr-TR" sz="25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40000"/>
              </a:lnSpc>
            </a:pPr>
            <a:r>
              <a:rPr lang="tr-TR" sz="2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Hedef 5: </a:t>
            </a:r>
            <a:r>
              <a:rPr lang="tr-TR" sz="25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Küresel uzay-tabanlı altyapı, hizmet, uygulama ve bilginin geliştirilmesi ve yayılması konusunda açık stratejik özerklik </a:t>
            </a:r>
            <a:endParaRPr lang="tr-TR" sz="25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40000"/>
              </a:lnSpc>
            </a:pPr>
            <a:r>
              <a:rPr lang="tr-TR" sz="2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Hedef 6: </a:t>
            </a:r>
            <a:r>
              <a:rPr lang="tr-TR" sz="2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İnsan-merkezli ve Etik Dijital ve </a:t>
            </a:r>
            <a:r>
              <a:rPr lang="tr-TR" sz="25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Endüstriyel Teknolojilerin Geliştirilmesi</a:t>
            </a:r>
            <a:endParaRPr lang="tr-TR" sz="25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tr-TR" sz="20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tr-TR" sz="20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tr-TR" sz="2000" dirty="0"/>
          </a:p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52FC2C-7BE9-9D43-874A-8C3E5D5820F8}"/>
              </a:ext>
            </a:extLst>
          </p:cNvPr>
          <p:cNvSpPr/>
          <p:nvPr/>
        </p:nvSpPr>
        <p:spPr>
          <a:xfrm rot="5400000">
            <a:off x="2719534" y="-972676"/>
            <a:ext cx="576000" cy="5652000"/>
          </a:xfrm>
          <a:prstGeom prst="rect">
            <a:avLst/>
          </a:prstGeom>
          <a:solidFill>
            <a:srgbClr val="404D8A">
              <a:alpha val="69804"/>
            </a:srgbClr>
          </a:solidFill>
          <a:ln w="38100"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tr-TR" sz="16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DİJİTAL, ENDÜSTRİ VE UZAY– KÜME 4</a:t>
            </a:r>
            <a:endParaRPr lang="tr-TR" sz="16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Sağ Ayraç 3">
            <a:extLst>
              <a:ext uri="{FF2B5EF4-FFF2-40B4-BE49-F238E27FC236}">
                <a16:creationId xmlns:a16="http://schemas.microsoft.com/office/drawing/2014/main" id="{756D83E1-8860-B140-A1DE-4249FEDA0369}"/>
              </a:ext>
            </a:extLst>
          </p:cNvPr>
          <p:cNvSpPr/>
          <p:nvPr/>
        </p:nvSpPr>
        <p:spPr>
          <a:xfrm>
            <a:off x="6942932" y="2290126"/>
            <a:ext cx="2134131" cy="3794011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743A532C-C717-BC47-A162-192ED66A8945}"/>
              </a:ext>
            </a:extLst>
          </p:cNvPr>
          <p:cNvSpPr/>
          <p:nvPr/>
        </p:nvSpPr>
        <p:spPr>
          <a:xfrm>
            <a:off x="7585456" y="1485805"/>
            <a:ext cx="763619" cy="76361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57150"/>
                </a:moveTo>
                <a:cubicBezTo>
                  <a:pt x="117872" y="57150"/>
                  <a:pt x="121295" y="57373"/>
                  <a:pt x="124569" y="57820"/>
                </a:cubicBezTo>
                <a:cubicBezTo>
                  <a:pt x="127844" y="58266"/>
                  <a:pt x="130671" y="58787"/>
                  <a:pt x="133053" y="59383"/>
                </a:cubicBezTo>
                <a:cubicBezTo>
                  <a:pt x="135434" y="59978"/>
                  <a:pt x="137666" y="60648"/>
                  <a:pt x="139750" y="61392"/>
                </a:cubicBezTo>
                <a:cubicBezTo>
                  <a:pt x="141833" y="62136"/>
                  <a:pt x="143545" y="63029"/>
                  <a:pt x="144884" y="64071"/>
                </a:cubicBezTo>
                <a:cubicBezTo>
                  <a:pt x="146224" y="65112"/>
                  <a:pt x="147415" y="66080"/>
                  <a:pt x="148456" y="66973"/>
                </a:cubicBezTo>
                <a:cubicBezTo>
                  <a:pt x="149498" y="67866"/>
                  <a:pt x="150317" y="68759"/>
                  <a:pt x="150912" y="69652"/>
                </a:cubicBezTo>
                <a:cubicBezTo>
                  <a:pt x="151507" y="70545"/>
                  <a:pt x="152028" y="71289"/>
                  <a:pt x="152475" y="71884"/>
                </a:cubicBezTo>
                <a:cubicBezTo>
                  <a:pt x="152921" y="72479"/>
                  <a:pt x="153293" y="72926"/>
                  <a:pt x="153591" y="73224"/>
                </a:cubicBezTo>
                <a:lnTo>
                  <a:pt x="153591" y="74117"/>
                </a:lnTo>
                <a:lnTo>
                  <a:pt x="146447" y="75902"/>
                </a:lnTo>
                <a:cubicBezTo>
                  <a:pt x="146149" y="75010"/>
                  <a:pt x="145554" y="73893"/>
                  <a:pt x="144661" y="72554"/>
                </a:cubicBezTo>
                <a:cubicBezTo>
                  <a:pt x="143768" y="71214"/>
                  <a:pt x="140568" y="69503"/>
                  <a:pt x="135062" y="67419"/>
                </a:cubicBezTo>
                <a:cubicBezTo>
                  <a:pt x="129555" y="65336"/>
                  <a:pt x="122635" y="64294"/>
                  <a:pt x="114300" y="64294"/>
                </a:cubicBezTo>
                <a:cubicBezTo>
                  <a:pt x="94655" y="64294"/>
                  <a:pt x="82377" y="73670"/>
                  <a:pt x="77465" y="92422"/>
                </a:cubicBezTo>
                <a:lnTo>
                  <a:pt x="76212" y="103585"/>
                </a:lnTo>
                <a:lnTo>
                  <a:pt x="121444" y="103585"/>
                </a:lnTo>
                <a:lnTo>
                  <a:pt x="121444" y="110728"/>
                </a:lnTo>
                <a:lnTo>
                  <a:pt x="75411" y="110728"/>
                </a:lnTo>
                <a:lnTo>
                  <a:pt x="75010" y="114300"/>
                </a:lnTo>
                <a:lnTo>
                  <a:pt x="75411" y="117872"/>
                </a:lnTo>
                <a:lnTo>
                  <a:pt x="121444" y="117872"/>
                </a:lnTo>
                <a:lnTo>
                  <a:pt x="121444" y="125016"/>
                </a:lnTo>
                <a:lnTo>
                  <a:pt x="76212" y="125016"/>
                </a:lnTo>
                <a:lnTo>
                  <a:pt x="77465" y="136178"/>
                </a:lnTo>
                <a:cubicBezTo>
                  <a:pt x="82377" y="154930"/>
                  <a:pt x="94655" y="164306"/>
                  <a:pt x="114300" y="164306"/>
                </a:cubicBezTo>
                <a:cubicBezTo>
                  <a:pt x="122635" y="164306"/>
                  <a:pt x="129481" y="163339"/>
                  <a:pt x="134839" y="161404"/>
                </a:cubicBezTo>
                <a:cubicBezTo>
                  <a:pt x="140196" y="159469"/>
                  <a:pt x="143471" y="157460"/>
                  <a:pt x="144661" y="155377"/>
                </a:cubicBezTo>
                <a:lnTo>
                  <a:pt x="146447" y="152698"/>
                </a:lnTo>
                <a:lnTo>
                  <a:pt x="153591" y="154484"/>
                </a:lnTo>
                <a:lnTo>
                  <a:pt x="153591" y="155377"/>
                </a:lnTo>
                <a:cubicBezTo>
                  <a:pt x="153293" y="155674"/>
                  <a:pt x="152921" y="156121"/>
                  <a:pt x="152475" y="156716"/>
                </a:cubicBezTo>
                <a:cubicBezTo>
                  <a:pt x="152028" y="157311"/>
                  <a:pt x="151507" y="158056"/>
                  <a:pt x="150912" y="158949"/>
                </a:cubicBezTo>
                <a:cubicBezTo>
                  <a:pt x="150317" y="159842"/>
                  <a:pt x="149498" y="160735"/>
                  <a:pt x="148456" y="161627"/>
                </a:cubicBezTo>
                <a:cubicBezTo>
                  <a:pt x="147415" y="162520"/>
                  <a:pt x="146224" y="163488"/>
                  <a:pt x="144884" y="164530"/>
                </a:cubicBezTo>
                <a:cubicBezTo>
                  <a:pt x="143545" y="165571"/>
                  <a:pt x="141833" y="166464"/>
                  <a:pt x="139750" y="167209"/>
                </a:cubicBezTo>
                <a:cubicBezTo>
                  <a:pt x="137666" y="167953"/>
                  <a:pt x="135434" y="168622"/>
                  <a:pt x="133053" y="169218"/>
                </a:cubicBezTo>
                <a:cubicBezTo>
                  <a:pt x="130671" y="169813"/>
                  <a:pt x="127844" y="170334"/>
                  <a:pt x="124569" y="170780"/>
                </a:cubicBezTo>
                <a:cubicBezTo>
                  <a:pt x="121295" y="171227"/>
                  <a:pt x="117872" y="171450"/>
                  <a:pt x="114300" y="171450"/>
                </a:cubicBezTo>
                <a:cubicBezTo>
                  <a:pt x="99417" y="171450"/>
                  <a:pt x="87958" y="166539"/>
                  <a:pt x="79921" y="156716"/>
                </a:cubicBezTo>
                <a:cubicBezTo>
                  <a:pt x="75903" y="151805"/>
                  <a:pt x="72889" y="145814"/>
                  <a:pt x="70880" y="138745"/>
                </a:cubicBezTo>
                <a:lnTo>
                  <a:pt x="69187" y="125016"/>
                </a:lnTo>
                <a:lnTo>
                  <a:pt x="53578" y="125016"/>
                </a:lnTo>
                <a:lnTo>
                  <a:pt x="53578" y="117872"/>
                </a:lnTo>
                <a:lnTo>
                  <a:pt x="68306" y="117872"/>
                </a:lnTo>
                <a:lnTo>
                  <a:pt x="67866" y="114300"/>
                </a:lnTo>
                <a:lnTo>
                  <a:pt x="68306" y="110728"/>
                </a:lnTo>
                <a:lnTo>
                  <a:pt x="53578" y="110728"/>
                </a:lnTo>
                <a:lnTo>
                  <a:pt x="53578" y="103585"/>
                </a:lnTo>
                <a:lnTo>
                  <a:pt x="69187" y="103585"/>
                </a:lnTo>
                <a:lnTo>
                  <a:pt x="70880" y="89855"/>
                </a:lnTo>
                <a:cubicBezTo>
                  <a:pt x="72889" y="82786"/>
                  <a:pt x="75903" y="76795"/>
                  <a:pt x="79921" y="71884"/>
                </a:cubicBezTo>
                <a:cubicBezTo>
                  <a:pt x="87958" y="62061"/>
                  <a:pt x="99417" y="57150"/>
                  <a:pt x="114300" y="57150"/>
                </a:cubicBez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/>
          <a:lstStyle/>
          <a:p>
            <a:pPr defTabSz="931086">
              <a:defRPr/>
            </a:pPr>
            <a:endParaRPr lang="en-US" sz="1833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F6C995-0377-C74C-9799-9F35C8457E23}"/>
              </a:ext>
            </a:extLst>
          </p:cNvPr>
          <p:cNvSpPr/>
          <p:nvPr/>
        </p:nvSpPr>
        <p:spPr>
          <a:xfrm>
            <a:off x="5833534" y="1491015"/>
            <a:ext cx="1704249" cy="665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000" b="1" dirty="0" smtClean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15 Milyar</a:t>
            </a:r>
            <a:endParaRPr lang="tr-TR" sz="3000" b="1" dirty="0">
              <a:solidFill>
                <a:srgbClr val="C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13805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1" grpId="0" animBg="1"/>
      <p:bldP spid="11" grpId="1" animBg="1"/>
      <p:bldP spid="15" grpId="0" animBg="1"/>
      <p:bldP spid="17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E2207002-5924-7A48-9310-0550CBB35D6E}"/>
              </a:ext>
            </a:extLst>
          </p:cNvPr>
          <p:cNvSpPr>
            <a:spLocks/>
          </p:cNvSpPr>
          <p:nvPr/>
        </p:nvSpPr>
        <p:spPr bwMode="auto">
          <a:xfrm>
            <a:off x="0" y="1017755"/>
            <a:ext cx="5571067" cy="54876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153F6A">
              <a:alpha val="25000"/>
            </a:srgbClr>
          </a:solidFill>
          <a:ln>
            <a:noFill/>
          </a:ln>
          <a:effectLst>
            <a:softEdge rad="1270000"/>
          </a:effectLst>
        </p:spPr>
        <p:txBody>
          <a:bodyPr lIns="19050" tIns="19050" rIns="19050" bIns="19050" anchor="ctr"/>
          <a:lstStyle/>
          <a:p>
            <a:endParaRPr lang="en-TR" altLang="en-TR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DA486F-62AF-3C41-A76B-05036891CF2A}"/>
              </a:ext>
            </a:extLst>
          </p:cNvPr>
          <p:cNvSpPr/>
          <p:nvPr/>
        </p:nvSpPr>
        <p:spPr>
          <a:xfrm>
            <a:off x="146305" y="3712464"/>
            <a:ext cx="8874756" cy="2322576"/>
          </a:xfrm>
          <a:prstGeom prst="rect">
            <a:avLst/>
          </a:prstGeom>
          <a:solidFill>
            <a:srgbClr val="034EA1">
              <a:alpha val="13035"/>
            </a:srgbClr>
          </a:solidFill>
          <a:ln>
            <a:solidFill>
              <a:schemeClr val="bg1">
                <a:alpha val="0"/>
              </a:schemeClr>
            </a:solidFill>
          </a:ln>
          <a:effectLst>
            <a:softEdge rad="198891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sz="32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67D0B70-BA62-9341-B25A-F746C1AF4F82}"/>
              </a:ext>
            </a:extLst>
          </p:cNvPr>
          <p:cNvSpPr txBox="1">
            <a:spLocks/>
          </p:cNvSpPr>
          <p:nvPr/>
        </p:nvSpPr>
        <p:spPr>
          <a:xfrm>
            <a:off x="1685537" y="286469"/>
            <a:ext cx="11653371" cy="1199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GB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UFUK AVRUPA PROGRAMI (HORIZON EUROPE) </a:t>
            </a:r>
          </a:p>
        </p:txBody>
      </p:sp>
      <p:sp>
        <p:nvSpPr>
          <p:cNvPr id="9" name="İçerik Yer Tutucusu 2">
            <a:extLst>
              <a:ext uri="{FF2B5EF4-FFF2-40B4-BE49-F238E27FC236}">
                <a16:creationId xmlns:a16="http://schemas.microsoft.com/office/drawing/2014/main" id="{8C8922A0-E8C4-8645-B6B6-5956940E6DBE}"/>
              </a:ext>
            </a:extLst>
          </p:cNvPr>
          <p:cNvSpPr txBox="1">
            <a:spLocks/>
          </p:cNvSpPr>
          <p:nvPr/>
        </p:nvSpPr>
        <p:spPr>
          <a:xfrm>
            <a:off x="181533" y="2195437"/>
            <a:ext cx="7734799" cy="416878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buNone/>
            </a:pPr>
            <a:r>
              <a:rPr lang="tr-TR" sz="21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(2023 </a:t>
            </a:r>
            <a:r>
              <a:rPr lang="tr-TR" sz="2100" b="1" dirty="0" smtClean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yılında </a:t>
            </a:r>
            <a:r>
              <a:rPr lang="tr-TR" sz="21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Yeşil Mutabakat Temalı Açılacak </a:t>
            </a:r>
            <a:r>
              <a:rPr lang="tr-TR" sz="2100" b="1" dirty="0" smtClean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97 </a:t>
            </a:r>
            <a:r>
              <a:rPr lang="tr-TR" sz="21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Çağrının Toplam Bütçesi: </a:t>
            </a:r>
            <a:r>
              <a:rPr lang="tr-TR" sz="2100" b="1" dirty="0" smtClean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1.3 Milyar </a:t>
            </a:r>
            <a:r>
              <a:rPr lang="tr-TR" sz="21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Avro)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tr-TR" sz="21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(2024 </a:t>
            </a:r>
            <a:r>
              <a:rPr lang="tr-TR" sz="2100" b="1" dirty="0" smtClean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yılında </a:t>
            </a:r>
            <a:r>
              <a:rPr lang="tr-TR" sz="21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Yeşil Mutabakat Temalı Açılacak </a:t>
            </a:r>
            <a:r>
              <a:rPr lang="tr-TR" sz="2100" b="1" dirty="0" smtClean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70 </a:t>
            </a:r>
            <a:r>
              <a:rPr lang="tr-TR" sz="21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Çağrının Toplam Bütçesi: </a:t>
            </a:r>
            <a:r>
              <a:rPr lang="tr-TR" sz="2100" b="1" dirty="0" smtClean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900 </a:t>
            </a:r>
            <a:r>
              <a:rPr lang="tr-TR" sz="21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Milyon Avro) </a:t>
            </a:r>
          </a:p>
          <a:p>
            <a:pPr>
              <a:lnSpc>
                <a:spcPct val="140000"/>
              </a:lnSpc>
            </a:pPr>
            <a:r>
              <a:rPr lang="tr-TR" sz="25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Hedef </a:t>
            </a:r>
            <a:r>
              <a:rPr lang="tr-TR" sz="2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1: </a:t>
            </a:r>
            <a:r>
              <a:rPr lang="tr-TR" sz="25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İklim Bilimi ve İklim Nötrlüğe Geçiş</a:t>
            </a:r>
          </a:p>
          <a:p>
            <a:pPr>
              <a:lnSpc>
                <a:spcPct val="140000"/>
              </a:lnSpc>
            </a:pPr>
            <a:r>
              <a:rPr lang="tr-TR" sz="2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Hedef 2: </a:t>
            </a:r>
            <a:r>
              <a:rPr lang="tr-TR" sz="25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İklim Geçişi için Sektörler Arası Çözümler</a:t>
            </a:r>
          </a:p>
          <a:p>
            <a:pPr>
              <a:lnSpc>
                <a:spcPct val="140000"/>
              </a:lnSpc>
            </a:pPr>
            <a:r>
              <a:rPr lang="tr-TR" sz="2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Hedef 3: </a:t>
            </a:r>
            <a:r>
              <a:rPr lang="tr-TR" sz="25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Sürdürülebilir, Güvenli ve Rekabetçi Enerji Arzı                                                     </a:t>
            </a:r>
          </a:p>
          <a:p>
            <a:pPr>
              <a:lnSpc>
                <a:spcPct val="140000"/>
              </a:lnSpc>
            </a:pPr>
            <a:r>
              <a:rPr lang="tr-TR" sz="2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Hedef 4: </a:t>
            </a:r>
            <a:r>
              <a:rPr lang="tr-TR" sz="25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Etkili, Sürdürülebilir ve Kapsayıcı Enerji Kullanımı</a:t>
            </a:r>
          </a:p>
          <a:p>
            <a:pPr>
              <a:lnSpc>
                <a:spcPct val="140000"/>
              </a:lnSpc>
            </a:pPr>
            <a:r>
              <a:rPr lang="tr-TR" sz="2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Hedef 5: </a:t>
            </a:r>
            <a:r>
              <a:rPr lang="tr-TR" sz="25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Tüm Ulaşım Modelleri için Temiz ve Rekabetçi Çözümler</a:t>
            </a:r>
          </a:p>
          <a:p>
            <a:pPr>
              <a:lnSpc>
                <a:spcPct val="140000"/>
              </a:lnSpc>
            </a:pPr>
            <a:r>
              <a:rPr lang="tr-TR" sz="2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Hedef 6: </a:t>
            </a:r>
            <a:r>
              <a:rPr lang="tr-TR" sz="25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Ulaşım ve Akıllı </a:t>
            </a:r>
            <a:r>
              <a:rPr lang="tr-TR" sz="25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Mobilite</a:t>
            </a:r>
            <a:endParaRPr lang="tr-TR" sz="25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tr-TR" sz="20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tr-TR" sz="20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tr-TR" sz="2000" dirty="0"/>
          </a:p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52FC2C-7BE9-9D43-874A-8C3E5D5820F8}"/>
              </a:ext>
            </a:extLst>
          </p:cNvPr>
          <p:cNvSpPr/>
          <p:nvPr/>
        </p:nvSpPr>
        <p:spPr>
          <a:xfrm rot="5400000">
            <a:off x="2719534" y="-972676"/>
            <a:ext cx="576000" cy="5652000"/>
          </a:xfrm>
          <a:prstGeom prst="rect">
            <a:avLst/>
          </a:prstGeom>
          <a:solidFill>
            <a:srgbClr val="404D8A">
              <a:alpha val="69804"/>
            </a:srgbClr>
          </a:solidFill>
          <a:ln w="38100"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tr-TR" sz="1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İKLİM, ENERJİ VE </a:t>
            </a:r>
            <a:r>
              <a:rPr lang="tr-TR" sz="16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HAREKETLİLİK – KÜME 5</a:t>
            </a:r>
            <a:endParaRPr lang="tr-TR" sz="16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Sağ Ayraç 3">
            <a:extLst>
              <a:ext uri="{FF2B5EF4-FFF2-40B4-BE49-F238E27FC236}">
                <a16:creationId xmlns:a16="http://schemas.microsoft.com/office/drawing/2014/main" id="{756D83E1-8860-B140-A1DE-4249FEDA0369}"/>
              </a:ext>
            </a:extLst>
          </p:cNvPr>
          <p:cNvSpPr/>
          <p:nvPr/>
        </p:nvSpPr>
        <p:spPr>
          <a:xfrm>
            <a:off x="7030799" y="2241029"/>
            <a:ext cx="2134131" cy="3794011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743A532C-C717-BC47-A162-192ED66A8945}"/>
              </a:ext>
            </a:extLst>
          </p:cNvPr>
          <p:cNvSpPr/>
          <p:nvPr/>
        </p:nvSpPr>
        <p:spPr>
          <a:xfrm>
            <a:off x="7585456" y="1485805"/>
            <a:ext cx="763619" cy="76361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57150"/>
                </a:moveTo>
                <a:cubicBezTo>
                  <a:pt x="117872" y="57150"/>
                  <a:pt x="121295" y="57373"/>
                  <a:pt x="124569" y="57820"/>
                </a:cubicBezTo>
                <a:cubicBezTo>
                  <a:pt x="127844" y="58266"/>
                  <a:pt x="130671" y="58787"/>
                  <a:pt x="133053" y="59383"/>
                </a:cubicBezTo>
                <a:cubicBezTo>
                  <a:pt x="135434" y="59978"/>
                  <a:pt x="137666" y="60648"/>
                  <a:pt x="139750" y="61392"/>
                </a:cubicBezTo>
                <a:cubicBezTo>
                  <a:pt x="141833" y="62136"/>
                  <a:pt x="143545" y="63029"/>
                  <a:pt x="144884" y="64071"/>
                </a:cubicBezTo>
                <a:cubicBezTo>
                  <a:pt x="146224" y="65112"/>
                  <a:pt x="147415" y="66080"/>
                  <a:pt x="148456" y="66973"/>
                </a:cubicBezTo>
                <a:cubicBezTo>
                  <a:pt x="149498" y="67866"/>
                  <a:pt x="150317" y="68759"/>
                  <a:pt x="150912" y="69652"/>
                </a:cubicBezTo>
                <a:cubicBezTo>
                  <a:pt x="151507" y="70545"/>
                  <a:pt x="152028" y="71289"/>
                  <a:pt x="152475" y="71884"/>
                </a:cubicBezTo>
                <a:cubicBezTo>
                  <a:pt x="152921" y="72479"/>
                  <a:pt x="153293" y="72926"/>
                  <a:pt x="153591" y="73224"/>
                </a:cubicBezTo>
                <a:lnTo>
                  <a:pt x="153591" y="74117"/>
                </a:lnTo>
                <a:lnTo>
                  <a:pt x="146447" y="75902"/>
                </a:lnTo>
                <a:cubicBezTo>
                  <a:pt x="146149" y="75010"/>
                  <a:pt x="145554" y="73893"/>
                  <a:pt x="144661" y="72554"/>
                </a:cubicBezTo>
                <a:cubicBezTo>
                  <a:pt x="143768" y="71214"/>
                  <a:pt x="140568" y="69503"/>
                  <a:pt x="135062" y="67419"/>
                </a:cubicBezTo>
                <a:cubicBezTo>
                  <a:pt x="129555" y="65336"/>
                  <a:pt x="122635" y="64294"/>
                  <a:pt x="114300" y="64294"/>
                </a:cubicBezTo>
                <a:cubicBezTo>
                  <a:pt x="94655" y="64294"/>
                  <a:pt x="82377" y="73670"/>
                  <a:pt x="77465" y="92422"/>
                </a:cubicBezTo>
                <a:lnTo>
                  <a:pt x="76212" y="103585"/>
                </a:lnTo>
                <a:lnTo>
                  <a:pt x="121444" y="103585"/>
                </a:lnTo>
                <a:lnTo>
                  <a:pt x="121444" y="110728"/>
                </a:lnTo>
                <a:lnTo>
                  <a:pt x="75411" y="110728"/>
                </a:lnTo>
                <a:lnTo>
                  <a:pt x="75010" y="114300"/>
                </a:lnTo>
                <a:lnTo>
                  <a:pt x="75411" y="117872"/>
                </a:lnTo>
                <a:lnTo>
                  <a:pt x="121444" y="117872"/>
                </a:lnTo>
                <a:lnTo>
                  <a:pt x="121444" y="125016"/>
                </a:lnTo>
                <a:lnTo>
                  <a:pt x="76212" y="125016"/>
                </a:lnTo>
                <a:lnTo>
                  <a:pt x="77465" y="136178"/>
                </a:lnTo>
                <a:cubicBezTo>
                  <a:pt x="82377" y="154930"/>
                  <a:pt x="94655" y="164306"/>
                  <a:pt x="114300" y="164306"/>
                </a:cubicBezTo>
                <a:cubicBezTo>
                  <a:pt x="122635" y="164306"/>
                  <a:pt x="129481" y="163339"/>
                  <a:pt x="134839" y="161404"/>
                </a:cubicBezTo>
                <a:cubicBezTo>
                  <a:pt x="140196" y="159469"/>
                  <a:pt x="143471" y="157460"/>
                  <a:pt x="144661" y="155377"/>
                </a:cubicBezTo>
                <a:lnTo>
                  <a:pt x="146447" y="152698"/>
                </a:lnTo>
                <a:lnTo>
                  <a:pt x="153591" y="154484"/>
                </a:lnTo>
                <a:lnTo>
                  <a:pt x="153591" y="155377"/>
                </a:lnTo>
                <a:cubicBezTo>
                  <a:pt x="153293" y="155674"/>
                  <a:pt x="152921" y="156121"/>
                  <a:pt x="152475" y="156716"/>
                </a:cubicBezTo>
                <a:cubicBezTo>
                  <a:pt x="152028" y="157311"/>
                  <a:pt x="151507" y="158056"/>
                  <a:pt x="150912" y="158949"/>
                </a:cubicBezTo>
                <a:cubicBezTo>
                  <a:pt x="150317" y="159842"/>
                  <a:pt x="149498" y="160735"/>
                  <a:pt x="148456" y="161627"/>
                </a:cubicBezTo>
                <a:cubicBezTo>
                  <a:pt x="147415" y="162520"/>
                  <a:pt x="146224" y="163488"/>
                  <a:pt x="144884" y="164530"/>
                </a:cubicBezTo>
                <a:cubicBezTo>
                  <a:pt x="143545" y="165571"/>
                  <a:pt x="141833" y="166464"/>
                  <a:pt x="139750" y="167209"/>
                </a:cubicBezTo>
                <a:cubicBezTo>
                  <a:pt x="137666" y="167953"/>
                  <a:pt x="135434" y="168622"/>
                  <a:pt x="133053" y="169218"/>
                </a:cubicBezTo>
                <a:cubicBezTo>
                  <a:pt x="130671" y="169813"/>
                  <a:pt x="127844" y="170334"/>
                  <a:pt x="124569" y="170780"/>
                </a:cubicBezTo>
                <a:cubicBezTo>
                  <a:pt x="121295" y="171227"/>
                  <a:pt x="117872" y="171450"/>
                  <a:pt x="114300" y="171450"/>
                </a:cubicBezTo>
                <a:cubicBezTo>
                  <a:pt x="99417" y="171450"/>
                  <a:pt x="87958" y="166539"/>
                  <a:pt x="79921" y="156716"/>
                </a:cubicBezTo>
                <a:cubicBezTo>
                  <a:pt x="75903" y="151805"/>
                  <a:pt x="72889" y="145814"/>
                  <a:pt x="70880" y="138745"/>
                </a:cubicBezTo>
                <a:lnTo>
                  <a:pt x="69187" y="125016"/>
                </a:lnTo>
                <a:lnTo>
                  <a:pt x="53578" y="125016"/>
                </a:lnTo>
                <a:lnTo>
                  <a:pt x="53578" y="117872"/>
                </a:lnTo>
                <a:lnTo>
                  <a:pt x="68306" y="117872"/>
                </a:lnTo>
                <a:lnTo>
                  <a:pt x="67866" y="114300"/>
                </a:lnTo>
                <a:lnTo>
                  <a:pt x="68306" y="110728"/>
                </a:lnTo>
                <a:lnTo>
                  <a:pt x="53578" y="110728"/>
                </a:lnTo>
                <a:lnTo>
                  <a:pt x="53578" y="103585"/>
                </a:lnTo>
                <a:lnTo>
                  <a:pt x="69187" y="103585"/>
                </a:lnTo>
                <a:lnTo>
                  <a:pt x="70880" y="89855"/>
                </a:lnTo>
                <a:cubicBezTo>
                  <a:pt x="72889" y="82786"/>
                  <a:pt x="75903" y="76795"/>
                  <a:pt x="79921" y="71884"/>
                </a:cubicBezTo>
                <a:cubicBezTo>
                  <a:pt x="87958" y="62061"/>
                  <a:pt x="99417" y="57150"/>
                  <a:pt x="114300" y="57150"/>
                </a:cubicBez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/>
          <a:lstStyle/>
          <a:p>
            <a:pPr defTabSz="931086">
              <a:defRPr/>
            </a:pPr>
            <a:endParaRPr lang="en-US" sz="1833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F6C995-0377-C74C-9799-9F35C8457E23}"/>
              </a:ext>
            </a:extLst>
          </p:cNvPr>
          <p:cNvSpPr/>
          <p:nvPr/>
        </p:nvSpPr>
        <p:spPr>
          <a:xfrm>
            <a:off x="5833534" y="1491015"/>
            <a:ext cx="1734770" cy="677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15 Milyar</a:t>
            </a:r>
          </a:p>
        </p:txBody>
      </p:sp>
    </p:spTree>
    <p:extLst>
      <p:ext uri="{BB962C8B-B14F-4D97-AF65-F5344CB8AC3E}">
        <p14:creationId xmlns:p14="http://schemas.microsoft.com/office/powerpoint/2010/main" val="171089903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1" grpId="0" animBg="1"/>
      <p:bldP spid="11" grpId="1" animBg="1"/>
      <p:bldP spid="15" grpId="0" animBg="1"/>
      <p:bldP spid="17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E2207002-5924-7A48-9310-0550CBB35D6E}"/>
              </a:ext>
            </a:extLst>
          </p:cNvPr>
          <p:cNvSpPr>
            <a:spLocks/>
          </p:cNvSpPr>
          <p:nvPr/>
        </p:nvSpPr>
        <p:spPr bwMode="auto">
          <a:xfrm>
            <a:off x="48658" y="1052453"/>
            <a:ext cx="5571067" cy="54876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153F6A">
              <a:alpha val="25000"/>
            </a:srgbClr>
          </a:solidFill>
          <a:ln>
            <a:noFill/>
          </a:ln>
          <a:effectLst>
            <a:softEdge rad="1270000"/>
          </a:effectLst>
        </p:spPr>
        <p:txBody>
          <a:bodyPr lIns="19050" tIns="19050" rIns="19050" bIns="19050" anchor="ctr"/>
          <a:lstStyle/>
          <a:p>
            <a:endParaRPr lang="en-TR" altLang="en-TR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DA486F-62AF-3C41-A76B-05036891CF2A}"/>
              </a:ext>
            </a:extLst>
          </p:cNvPr>
          <p:cNvSpPr/>
          <p:nvPr/>
        </p:nvSpPr>
        <p:spPr>
          <a:xfrm>
            <a:off x="-22512" y="3761561"/>
            <a:ext cx="8874756" cy="2322576"/>
          </a:xfrm>
          <a:prstGeom prst="rect">
            <a:avLst/>
          </a:prstGeom>
          <a:solidFill>
            <a:srgbClr val="034EA1">
              <a:alpha val="13035"/>
            </a:srgbClr>
          </a:solidFill>
          <a:ln>
            <a:solidFill>
              <a:schemeClr val="bg1">
                <a:alpha val="0"/>
              </a:schemeClr>
            </a:solidFill>
          </a:ln>
          <a:effectLst>
            <a:softEdge rad="198891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sz="32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67D0B70-BA62-9341-B25A-F746C1AF4F82}"/>
              </a:ext>
            </a:extLst>
          </p:cNvPr>
          <p:cNvSpPr txBox="1">
            <a:spLocks/>
          </p:cNvSpPr>
          <p:nvPr/>
        </p:nvSpPr>
        <p:spPr>
          <a:xfrm>
            <a:off x="1685537" y="286469"/>
            <a:ext cx="11653371" cy="1199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GB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UFUK AVRUPA PROGRAMI (HORIZON EUROPE)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A8920-618A-1846-ABBE-2080ADF258EF}"/>
              </a:ext>
            </a:extLst>
          </p:cNvPr>
          <p:cNvSpPr/>
          <p:nvPr/>
        </p:nvSpPr>
        <p:spPr>
          <a:xfrm>
            <a:off x="339492" y="2165628"/>
            <a:ext cx="8067908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tr-TR" sz="16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(2023 yılında Yeşil Mutabakat Temalı Açılacak </a:t>
            </a:r>
            <a:r>
              <a:rPr lang="tr-TR" sz="1600" b="1" dirty="0" smtClean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17 </a:t>
            </a:r>
            <a:r>
              <a:rPr lang="tr-TR" sz="16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Çağrının Toplam Bütçesi: </a:t>
            </a:r>
            <a:r>
              <a:rPr lang="tr-TR" sz="1600" b="1" dirty="0" smtClean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170 Milyon </a:t>
            </a:r>
            <a:r>
              <a:rPr lang="tr-TR" sz="16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Avro)</a:t>
            </a:r>
          </a:p>
          <a:p>
            <a:pPr>
              <a:lnSpc>
                <a:spcPct val="140000"/>
              </a:lnSpc>
            </a:pPr>
            <a:r>
              <a:rPr lang="tr-TR" sz="16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(2024 yılında Yeşil Mutabakat Temalı Açılacak </a:t>
            </a:r>
            <a:r>
              <a:rPr lang="tr-TR" sz="1600" b="1" dirty="0" smtClean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12 </a:t>
            </a:r>
            <a:r>
              <a:rPr lang="tr-TR" sz="16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Çağrının Toplam Bütçesi: </a:t>
            </a:r>
            <a:r>
              <a:rPr lang="tr-TR" sz="1600" b="1" dirty="0" smtClean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154 </a:t>
            </a:r>
            <a:r>
              <a:rPr lang="tr-TR" sz="16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Milyon Avro) 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tr-TR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Hedef </a:t>
            </a:r>
            <a:r>
              <a:rPr lang="tr-TR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1: </a:t>
            </a:r>
            <a:r>
              <a:rPr lang="tr-TR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Biyoçeşitlilik</a:t>
            </a:r>
            <a:r>
              <a:rPr lang="tr-TR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Hedef 2: </a:t>
            </a:r>
            <a:r>
              <a:rPr lang="tr-TR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Çevre dostu gıda üretim sistemleri ve gıda zinciri 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Hedef 3: </a:t>
            </a:r>
            <a:r>
              <a:rPr lang="tr-TR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Döngüsel ve </a:t>
            </a:r>
            <a:r>
              <a:rPr lang="tr-TR" dirty="0" err="1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biyoekonomi</a:t>
            </a:r>
            <a:endParaRPr lang="tr-TR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Hedef 4: </a:t>
            </a:r>
            <a:r>
              <a:rPr lang="tr-TR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Temiz çevre ve atıkların önlenmesi 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Hedef 5: </a:t>
            </a:r>
            <a:r>
              <a:rPr lang="tr-TR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Kırsal, kentsel ve kıyı topluluklarının güçlendirilmesi 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Hedef 6: </a:t>
            </a:r>
            <a:r>
              <a:rPr lang="tr-TR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Dirençli, Kapsayıcı, Sağlıklı ve Yeşil Kırsal, Kıyısal ve Kentsel Toplumlar 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Hedef 7: </a:t>
            </a:r>
            <a:r>
              <a:rPr lang="tr-TR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Çevresel gözlem ve Avrupa Yeşil Mutabakatı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169267-4E1F-4D42-8A29-A5B34CFD17E2}"/>
              </a:ext>
            </a:extLst>
          </p:cNvPr>
          <p:cNvSpPr/>
          <p:nvPr/>
        </p:nvSpPr>
        <p:spPr>
          <a:xfrm rot="5400000">
            <a:off x="2982000" y="-1052195"/>
            <a:ext cx="576000" cy="5652000"/>
          </a:xfrm>
          <a:prstGeom prst="rect">
            <a:avLst/>
          </a:prstGeom>
          <a:solidFill>
            <a:srgbClr val="404D8A">
              <a:alpha val="69804"/>
            </a:srgbClr>
          </a:solidFill>
          <a:ln w="38100"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GIDA, BİYOEKONOMİ, DOĞAL KAYNAKLAR, TARIM VE ÇEVRE</a:t>
            </a:r>
            <a:r>
              <a:rPr lang="tr-TR" sz="1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- KÜME 6</a:t>
            </a:r>
            <a:r>
              <a:rPr lang="en-GB" sz="1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  <p:sp>
        <p:nvSpPr>
          <p:cNvPr id="10" name="Sağ Ayraç 3">
            <a:extLst>
              <a:ext uri="{FF2B5EF4-FFF2-40B4-BE49-F238E27FC236}">
                <a16:creationId xmlns:a16="http://schemas.microsoft.com/office/drawing/2014/main" id="{3486C65E-62A9-E042-AB48-B83C5C6EBBD6}"/>
              </a:ext>
            </a:extLst>
          </p:cNvPr>
          <p:cNvSpPr/>
          <p:nvPr/>
        </p:nvSpPr>
        <p:spPr>
          <a:xfrm>
            <a:off x="7455923" y="2210692"/>
            <a:ext cx="2134131" cy="3794011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16FF7E-4CCB-1B4E-BC40-CF75D97B4DE7}"/>
              </a:ext>
            </a:extLst>
          </p:cNvPr>
          <p:cNvSpPr/>
          <p:nvPr/>
        </p:nvSpPr>
        <p:spPr>
          <a:xfrm>
            <a:off x="6206896" y="1628569"/>
            <a:ext cx="18501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8,9 Milyar</a:t>
            </a:r>
            <a:endParaRPr lang="tr-TR" sz="3000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ED2B343-724D-DB4C-B7AC-5D5F201E7572}"/>
              </a:ext>
            </a:extLst>
          </p:cNvPr>
          <p:cNvSpPr/>
          <p:nvPr/>
        </p:nvSpPr>
        <p:spPr>
          <a:xfrm>
            <a:off x="8088625" y="1485805"/>
            <a:ext cx="763619" cy="76361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57150"/>
                </a:moveTo>
                <a:cubicBezTo>
                  <a:pt x="117872" y="57150"/>
                  <a:pt x="121295" y="57373"/>
                  <a:pt x="124569" y="57820"/>
                </a:cubicBezTo>
                <a:cubicBezTo>
                  <a:pt x="127844" y="58266"/>
                  <a:pt x="130671" y="58787"/>
                  <a:pt x="133053" y="59383"/>
                </a:cubicBezTo>
                <a:cubicBezTo>
                  <a:pt x="135434" y="59978"/>
                  <a:pt x="137666" y="60648"/>
                  <a:pt x="139750" y="61392"/>
                </a:cubicBezTo>
                <a:cubicBezTo>
                  <a:pt x="141833" y="62136"/>
                  <a:pt x="143545" y="63029"/>
                  <a:pt x="144884" y="64071"/>
                </a:cubicBezTo>
                <a:cubicBezTo>
                  <a:pt x="146224" y="65112"/>
                  <a:pt x="147415" y="66080"/>
                  <a:pt x="148456" y="66973"/>
                </a:cubicBezTo>
                <a:cubicBezTo>
                  <a:pt x="149498" y="67866"/>
                  <a:pt x="150317" y="68759"/>
                  <a:pt x="150912" y="69652"/>
                </a:cubicBezTo>
                <a:cubicBezTo>
                  <a:pt x="151507" y="70545"/>
                  <a:pt x="152028" y="71289"/>
                  <a:pt x="152475" y="71884"/>
                </a:cubicBezTo>
                <a:cubicBezTo>
                  <a:pt x="152921" y="72479"/>
                  <a:pt x="153293" y="72926"/>
                  <a:pt x="153591" y="73224"/>
                </a:cubicBezTo>
                <a:lnTo>
                  <a:pt x="153591" y="74117"/>
                </a:lnTo>
                <a:lnTo>
                  <a:pt x="146447" y="75902"/>
                </a:lnTo>
                <a:cubicBezTo>
                  <a:pt x="146149" y="75010"/>
                  <a:pt x="145554" y="73893"/>
                  <a:pt x="144661" y="72554"/>
                </a:cubicBezTo>
                <a:cubicBezTo>
                  <a:pt x="143768" y="71214"/>
                  <a:pt x="140568" y="69503"/>
                  <a:pt x="135062" y="67419"/>
                </a:cubicBezTo>
                <a:cubicBezTo>
                  <a:pt x="129555" y="65336"/>
                  <a:pt x="122635" y="64294"/>
                  <a:pt x="114300" y="64294"/>
                </a:cubicBezTo>
                <a:cubicBezTo>
                  <a:pt x="94655" y="64294"/>
                  <a:pt x="82377" y="73670"/>
                  <a:pt x="77465" y="92422"/>
                </a:cubicBezTo>
                <a:lnTo>
                  <a:pt x="76212" y="103585"/>
                </a:lnTo>
                <a:lnTo>
                  <a:pt x="121444" y="103585"/>
                </a:lnTo>
                <a:lnTo>
                  <a:pt x="121444" y="110728"/>
                </a:lnTo>
                <a:lnTo>
                  <a:pt x="75411" y="110728"/>
                </a:lnTo>
                <a:lnTo>
                  <a:pt x="75010" y="114300"/>
                </a:lnTo>
                <a:lnTo>
                  <a:pt x="75411" y="117872"/>
                </a:lnTo>
                <a:lnTo>
                  <a:pt x="121444" y="117872"/>
                </a:lnTo>
                <a:lnTo>
                  <a:pt x="121444" y="125016"/>
                </a:lnTo>
                <a:lnTo>
                  <a:pt x="76212" y="125016"/>
                </a:lnTo>
                <a:lnTo>
                  <a:pt x="77465" y="136178"/>
                </a:lnTo>
                <a:cubicBezTo>
                  <a:pt x="82377" y="154930"/>
                  <a:pt x="94655" y="164306"/>
                  <a:pt x="114300" y="164306"/>
                </a:cubicBezTo>
                <a:cubicBezTo>
                  <a:pt x="122635" y="164306"/>
                  <a:pt x="129481" y="163339"/>
                  <a:pt x="134839" y="161404"/>
                </a:cubicBezTo>
                <a:cubicBezTo>
                  <a:pt x="140196" y="159469"/>
                  <a:pt x="143471" y="157460"/>
                  <a:pt x="144661" y="155377"/>
                </a:cubicBezTo>
                <a:lnTo>
                  <a:pt x="146447" y="152698"/>
                </a:lnTo>
                <a:lnTo>
                  <a:pt x="153591" y="154484"/>
                </a:lnTo>
                <a:lnTo>
                  <a:pt x="153591" y="155377"/>
                </a:lnTo>
                <a:cubicBezTo>
                  <a:pt x="153293" y="155674"/>
                  <a:pt x="152921" y="156121"/>
                  <a:pt x="152475" y="156716"/>
                </a:cubicBezTo>
                <a:cubicBezTo>
                  <a:pt x="152028" y="157311"/>
                  <a:pt x="151507" y="158056"/>
                  <a:pt x="150912" y="158949"/>
                </a:cubicBezTo>
                <a:cubicBezTo>
                  <a:pt x="150317" y="159842"/>
                  <a:pt x="149498" y="160735"/>
                  <a:pt x="148456" y="161627"/>
                </a:cubicBezTo>
                <a:cubicBezTo>
                  <a:pt x="147415" y="162520"/>
                  <a:pt x="146224" y="163488"/>
                  <a:pt x="144884" y="164530"/>
                </a:cubicBezTo>
                <a:cubicBezTo>
                  <a:pt x="143545" y="165571"/>
                  <a:pt x="141833" y="166464"/>
                  <a:pt x="139750" y="167209"/>
                </a:cubicBezTo>
                <a:cubicBezTo>
                  <a:pt x="137666" y="167953"/>
                  <a:pt x="135434" y="168622"/>
                  <a:pt x="133053" y="169218"/>
                </a:cubicBezTo>
                <a:cubicBezTo>
                  <a:pt x="130671" y="169813"/>
                  <a:pt x="127844" y="170334"/>
                  <a:pt x="124569" y="170780"/>
                </a:cubicBezTo>
                <a:cubicBezTo>
                  <a:pt x="121295" y="171227"/>
                  <a:pt x="117872" y="171450"/>
                  <a:pt x="114300" y="171450"/>
                </a:cubicBezTo>
                <a:cubicBezTo>
                  <a:pt x="99417" y="171450"/>
                  <a:pt x="87958" y="166539"/>
                  <a:pt x="79921" y="156716"/>
                </a:cubicBezTo>
                <a:cubicBezTo>
                  <a:pt x="75903" y="151805"/>
                  <a:pt x="72889" y="145814"/>
                  <a:pt x="70880" y="138745"/>
                </a:cubicBezTo>
                <a:lnTo>
                  <a:pt x="69187" y="125016"/>
                </a:lnTo>
                <a:lnTo>
                  <a:pt x="53578" y="125016"/>
                </a:lnTo>
                <a:lnTo>
                  <a:pt x="53578" y="117872"/>
                </a:lnTo>
                <a:lnTo>
                  <a:pt x="68306" y="117872"/>
                </a:lnTo>
                <a:lnTo>
                  <a:pt x="67866" y="114300"/>
                </a:lnTo>
                <a:lnTo>
                  <a:pt x="68306" y="110728"/>
                </a:lnTo>
                <a:lnTo>
                  <a:pt x="53578" y="110728"/>
                </a:lnTo>
                <a:lnTo>
                  <a:pt x="53578" y="103585"/>
                </a:lnTo>
                <a:lnTo>
                  <a:pt x="69187" y="103585"/>
                </a:lnTo>
                <a:lnTo>
                  <a:pt x="70880" y="89855"/>
                </a:lnTo>
                <a:cubicBezTo>
                  <a:pt x="72889" y="82786"/>
                  <a:pt x="75903" y="76795"/>
                  <a:pt x="79921" y="71884"/>
                </a:cubicBezTo>
                <a:cubicBezTo>
                  <a:pt x="87958" y="62061"/>
                  <a:pt x="99417" y="57150"/>
                  <a:pt x="114300" y="57150"/>
                </a:cubicBez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/>
          <a:lstStyle/>
          <a:p>
            <a:pPr defTabSz="931086">
              <a:defRPr/>
            </a:pPr>
            <a:endParaRPr lang="en-US" sz="1833" dirty="0"/>
          </a:p>
        </p:txBody>
      </p:sp>
    </p:spTree>
    <p:extLst>
      <p:ext uri="{BB962C8B-B14F-4D97-AF65-F5344CB8AC3E}">
        <p14:creationId xmlns:p14="http://schemas.microsoft.com/office/powerpoint/2010/main" val="17868598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8" grpId="1" animBg="1"/>
      <p:bldP spid="10" grpId="0" animBg="1"/>
      <p:bldP spid="2" grpId="0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721AF4-4F3D-A14A-B1B0-E55EB6D66B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6" y="3854063"/>
            <a:ext cx="2388479" cy="2388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B38B00-9CDB-A840-B94C-8EC766E3B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72" y="1219199"/>
            <a:ext cx="2388479" cy="2388479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C56D4FF-87BE-FB4B-8534-8140B97EE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07" y="3854063"/>
            <a:ext cx="2388479" cy="23884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42055C-30E6-F745-B495-A858598AEB9B}"/>
              </a:ext>
            </a:extLst>
          </p:cNvPr>
          <p:cNvSpPr/>
          <p:nvPr/>
        </p:nvSpPr>
        <p:spPr>
          <a:xfrm>
            <a:off x="1543395" y="319744"/>
            <a:ext cx="88350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UFUK AVRUPA PROGRAMI KÜMELER AÇIK ÇAĞRILAR </a:t>
            </a:r>
            <a:endParaRPr lang="tr-TR" sz="2800" b="1" dirty="0"/>
          </a:p>
        </p:txBody>
      </p:sp>
      <p:sp>
        <p:nvSpPr>
          <p:cNvPr id="9" name="Metin kutusu 8"/>
          <p:cNvSpPr txBox="1"/>
          <p:nvPr/>
        </p:nvSpPr>
        <p:spPr>
          <a:xfrm>
            <a:off x="7708900" y="5653137"/>
            <a:ext cx="1701800" cy="461665"/>
          </a:xfrm>
          <a:prstGeom prst="rect">
            <a:avLst/>
          </a:prstGeom>
          <a:solidFill>
            <a:srgbClr val="6E8A54"/>
          </a:solidFill>
        </p:spPr>
        <p:txBody>
          <a:bodyPr wrap="square" rtlCol="0">
            <a:spAutoFit/>
          </a:bodyPr>
          <a:lstStyle/>
          <a:p>
            <a:r>
              <a:rPr lang="tr-TR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42 Açık Çağrı</a:t>
            </a:r>
          </a:p>
          <a:p>
            <a:r>
              <a:rPr lang="tr-TR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76 Açılacak Çağrı</a:t>
            </a:r>
            <a:endParaRPr lang="tr-TR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4381500" y="2971800"/>
            <a:ext cx="1778000" cy="461665"/>
          </a:xfrm>
          <a:prstGeom prst="rect">
            <a:avLst/>
          </a:prstGeom>
          <a:solidFill>
            <a:srgbClr val="241A13"/>
          </a:solidFill>
        </p:spPr>
        <p:txBody>
          <a:bodyPr wrap="square" rtlCol="0">
            <a:spAutoFit/>
          </a:bodyPr>
          <a:lstStyle/>
          <a:p>
            <a:r>
              <a:rPr lang="tr-TR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26 Açık Çağrı</a:t>
            </a:r>
          </a:p>
          <a:p>
            <a:r>
              <a:rPr lang="tr-TR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115 Açılacak Çağrı</a:t>
            </a:r>
            <a:endParaRPr lang="tr-TR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1130300" y="5653138"/>
            <a:ext cx="1714500" cy="461665"/>
          </a:xfrm>
          <a:prstGeom prst="rect">
            <a:avLst/>
          </a:prstGeom>
          <a:solidFill>
            <a:srgbClr val="3E9994"/>
          </a:solidFill>
        </p:spPr>
        <p:txBody>
          <a:bodyPr wrap="square" rtlCol="0">
            <a:spAutoFit/>
          </a:bodyPr>
          <a:lstStyle/>
          <a:p>
            <a:r>
              <a:rPr lang="tr-TR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35 Açık Çağrı</a:t>
            </a:r>
          </a:p>
          <a:p>
            <a:r>
              <a:rPr lang="tr-TR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43 Açılacak Çağrı</a:t>
            </a:r>
            <a:endParaRPr lang="tr-TR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7555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42055C-30E6-F745-B495-A858598AEB9B}"/>
              </a:ext>
            </a:extLst>
          </p:cNvPr>
          <p:cNvSpPr/>
          <p:nvPr/>
        </p:nvSpPr>
        <p:spPr>
          <a:xfrm>
            <a:off x="1543395" y="319744"/>
            <a:ext cx="88350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UFUK AVRUPA PROGRAMI KÜMELER AÇIK ÇAĞRILAR </a:t>
            </a:r>
            <a:endParaRPr lang="tr-TR" sz="2800" b="1" dirty="0"/>
          </a:p>
        </p:txBody>
      </p:sp>
      <p:sp>
        <p:nvSpPr>
          <p:cNvPr id="9" name="Metin kutusu 8"/>
          <p:cNvSpPr txBox="1"/>
          <p:nvPr/>
        </p:nvSpPr>
        <p:spPr>
          <a:xfrm>
            <a:off x="7708900" y="5653137"/>
            <a:ext cx="1346200" cy="276999"/>
          </a:xfrm>
          <a:prstGeom prst="rect">
            <a:avLst/>
          </a:prstGeom>
          <a:solidFill>
            <a:srgbClr val="6E8A54"/>
          </a:solidFill>
        </p:spPr>
        <p:txBody>
          <a:bodyPr wrap="square" rtlCol="0">
            <a:spAutoFit/>
          </a:bodyPr>
          <a:lstStyle/>
          <a:p>
            <a:r>
              <a:rPr lang="tr-TR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30 Açık Çağrı</a:t>
            </a:r>
            <a:endParaRPr lang="tr-TR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4381500" y="2971800"/>
            <a:ext cx="1346200" cy="276999"/>
          </a:xfrm>
          <a:prstGeom prst="rect">
            <a:avLst/>
          </a:prstGeom>
          <a:solidFill>
            <a:srgbClr val="241A13"/>
          </a:solidFill>
        </p:spPr>
        <p:txBody>
          <a:bodyPr wrap="square" rtlCol="0">
            <a:spAutoFit/>
          </a:bodyPr>
          <a:lstStyle/>
          <a:p>
            <a:r>
              <a:rPr lang="tr-TR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57 Açık Çağrı</a:t>
            </a:r>
            <a:endParaRPr lang="tr-TR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1130300" y="5653138"/>
            <a:ext cx="1460500" cy="276999"/>
          </a:xfrm>
          <a:prstGeom prst="rect">
            <a:avLst/>
          </a:prstGeom>
          <a:solidFill>
            <a:srgbClr val="3E9994"/>
          </a:solidFill>
        </p:spPr>
        <p:txBody>
          <a:bodyPr wrap="square" rtlCol="0">
            <a:spAutoFit/>
          </a:bodyPr>
          <a:lstStyle/>
          <a:p>
            <a:r>
              <a:rPr lang="tr-TR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104 Açık Çağrı</a:t>
            </a:r>
            <a:endParaRPr lang="tr-TR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1159589"/>
            <a:ext cx="9084854" cy="52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1232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A picture containing person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0" b="19093"/>
          <a:stretch>
            <a:fillRect/>
          </a:stretch>
        </p:blipFill>
        <p:spPr bwMode="auto">
          <a:xfrm>
            <a:off x="0" y="1089025"/>
            <a:ext cx="12192000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F22362BB-BD51-6347-8E40-69BF383971F9}"/>
              </a:ext>
            </a:extLst>
          </p:cNvPr>
          <p:cNvSpPr/>
          <p:nvPr/>
        </p:nvSpPr>
        <p:spPr>
          <a:xfrm>
            <a:off x="-12700" y="1089025"/>
            <a:ext cx="12185650" cy="5416550"/>
          </a:xfrm>
          <a:prstGeom prst="rect">
            <a:avLst/>
          </a:prstGeom>
          <a:solidFill>
            <a:srgbClr val="041B3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64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685925" y="285750"/>
            <a:ext cx="116522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tr-TR" altLang="tr-TR" sz="2800" dirty="0" smtClean="0">
                <a:solidFill>
                  <a:schemeClr val="bg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</a:rPr>
              <a:t>MALİ İŞBİRLİĞİ KAPSAMINDA TÜRKİYE’YE SAĞLANAN </a:t>
            </a:r>
            <a:r>
              <a:rPr lang="en-GB" altLang="tr-TR" sz="2800" dirty="0" smtClean="0">
                <a:solidFill>
                  <a:schemeClr val="bg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</a:rPr>
              <a:t>AB </a:t>
            </a:r>
            <a:r>
              <a:rPr lang="tr-TR" altLang="tr-TR" sz="2800" dirty="0" smtClean="0">
                <a:solidFill>
                  <a:schemeClr val="bg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</a:rPr>
              <a:t>FONLARI</a:t>
            </a:r>
            <a:endParaRPr lang="en-GB" altLang="tr-TR" sz="2800" dirty="0" smtClean="0">
              <a:solidFill>
                <a:schemeClr val="bg1"/>
              </a:solidFill>
              <a:latin typeface="Source Sans Pro" panose="020B0503030403020204"/>
              <a:ea typeface="Source Sans Pro" panose="020B0503030403020204"/>
              <a:cs typeface="Source Sans Pro" panose="020B0503030403020204"/>
            </a:endParaRPr>
          </a:p>
        </p:txBody>
      </p:sp>
      <p:grpSp>
        <p:nvGrpSpPr>
          <p:cNvPr id="15365" name="Group 2"/>
          <p:cNvGrpSpPr>
            <a:grpSpLocks/>
          </p:cNvGrpSpPr>
          <p:nvPr/>
        </p:nvGrpSpPr>
        <p:grpSpPr bwMode="auto">
          <a:xfrm>
            <a:off x="1506538" y="1393825"/>
            <a:ext cx="13485812" cy="1925638"/>
            <a:chOff x="1523899" y="1392395"/>
            <a:chExt cx="14566006" cy="2603191"/>
          </a:xfrm>
        </p:grpSpPr>
        <p:pic>
          <p:nvPicPr>
            <p:cNvPr id="15371" name="Resim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899" y="1392395"/>
              <a:ext cx="2607834" cy="260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2" name="Title 1"/>
            <p:cNvSpPr txBox="1">
              <a:spLocks/>
            </p:cNvSpPr>
            <p:nvPr/>
          </p:nvSpPr>
          <p:spPr bwMode="auto">
            <a:xfrm>
              <a:off x="4436534" y="2484872"/>
              <a:ext cx="11653371" cy="1199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tr-T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Source Sans Pro" panose="020B0503030403020204"/>
                  <a:cs typeface="Times New Roman" panose="02020603050405020304" pitchFamily="18" charset="0"/>
                </a:rPr>
                <a:t>KATILIM ÖNCESİ MALİ </a:t>
              </a:r>
              <a:r>
                <a:rPr kumimoji="0" lang="en-GB" altLang="tr-TR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Source Sans Pro" panose="020B0503030403020204"/>
                  <a:cs typeface="Times New Roman" panose="02020603050405020304" pitchFamily="18" charset="0"/>
                </a:rPr>
                <a:t>YARDIM</a:t>
              </a:r>
              <a:r>
                <a:rPr kumimoji="0" lang="tr-TR" altLang="tr-TR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Source Sans Pro" panose="020B0503030403020204"/>
                  <a:cs typeface="Times New Roman" panose="02020603050405020304" pitchFamily="18" charset="0"/>
                </a:rPr>
                <a:t> ARACI</a:t>
              </a:r>
              <a:r>
                <a:rPr kumimoji="0" lang="en-GB" altLang="tr-TR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Source Sans Pro" panose="020B0503030403020204"/>
                  <a:cs typeface="Times New Roman" panose="02020603050405020304" pitchFamily="18" charset="0"/>
                </a:rPr>
                <a:t> </a:t>
              </a:r>
              <a:r>
                <a:rPr kumimoji="0" lang="en-GB" altLang="tr-T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Source Sans Pro" panose="020B0503030403020204"/>
                  <a:cs typeface="Times New Roman" panose="02020603050405020304" pitchFamily="18" charset="0"/>
                </a:rPr>
                <a:t>(IPA)</a:t>
              </a:r>
            </a:p>
          </p:txBody>
        </p:sp>
      </p:grpSp>
      <p:grpSp>
        <p:nvGrpSpPr>
          <p:cNvPr id="15366" name="Group 4"/>
          <p:cNvGrpSpPr>
            <a:grpSpLocks/>
          </p:cNvGrpSpPr>
          <p:nvPr/>
        </p:nvGrpSpPr>
        <p:grpSpPr bwMode="auto">
          <a:xfrm>
            <a:off x="1600200" y="3155950"/>
            <a:ext cx="13789025" cy="1931988"/>
            <a:chOff x="1843633" y="4025518"/>
            <a:chExt cx="14331419" cy="2288100"/>
          </a:xfrm>
        </p:grpSpPr>
        <p:sp>
          <p:nvSpPr>
            <p:cNvPr id="15369" name="Title 1"/>
            <p:cNvSpPr txBox="1">
              <a:spLocks/>
            </p:cNvSpPr>
            <p:nvPr/>
          </p:nvSpPr>
          <p:spPr bwMode="auto">
            <a:xfrm>
              <a:off x="4521681" y="4683275"/>
              <a:ext cx="11653371" cy="1199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tr-T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/>
                  <a:ea typeface="Source Sans Pro" panose="020B0503030403020204"/>
                  <a:cs typeface="Times New Roman" panose="02020603050405020304" pitchFamily="18" charset="0"/>
                </a:rPr>
                <a:t>BİRLİK PROGRAMLARI </a:t>
              </a:r>
            </a:p>
          </p:txBody>
        </p:sp>
        <p:pic>
          <p:nvPicPr>
            <p:cNvPr id="15370" name="Picture 95" descr="Icon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3633" y="4025518"/>
              <a:ext cx="2288100" cy="228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7" name="Title 1"/>
          <p:cNvSpPr txBox="1">
            <a:spLocks/>
          </p:cNvSpPr>
          <p:nvPr/>
        </p:nvSpPr>
        <p:spPr bwMode="auto">
          <a:xfrm>
            <a:off x="3992563" y="5338763"/>
            <a:ext cx="11653837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  <a:ea typeface="Source Sans Pro" panose="020B0503030403020204"/>
                <a:cs typeface="Times New Roman" panose="02020603050405020304" pitchFamily="18" charset="0"/>
              </a:rPr>
              <a:t>  SINIR ÖTESİ İŞBİRLİĞİ</a:t>
            </a:r>
            <a:r>
              <a:rPr kumimoji="0" lang="en-GB" altLang="tr-T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/>
                <a:ea typeface="Source Sans Pro" panose="020B0503030403020204"/>
                <a:cs typeface="Times New Roman" panose="02020603050405020304" pitchFamily="18" charset="0"/>
              </a:rPr>
              <a:t> PROGRAMLARI </a:t>
            </a:r>
          </a:p>
        </p:txBody>
      </p:sp>
      <p:pic>
        <p:nvPicPr>
          <p:cNvPr id="15368" name="Resi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5214938"/>
            <a:ext cx="1360488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85622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ity&#10;&#10;Description automatically generated">
            <a:extLst>
              <a:ext uri="{FF2B5EF4-FFF2-40B4-BE49-F238E27FC236}">
                <a16:creationId xmlns:a16="http://schemas.microsoft.com/office/drawing/2014/main" id="{FE6FA11B-30AE-EB4C-AE31-D80A111BB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190"/>
            <a:ext cx="12192000" cy="542291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DEBD9F4-CD91-814E-A8C5-2D5661DCC33D}"/>
              </a:ext>
            </a:extLst>
          </p:cNvPr>
          <p:cNvGrpSpPr/>
          <p:nvPr/>
        </p:nvGrpSpPr>
        <p:grpSpPr>
          <a:xfrm>
            <a:off x="146305" y="3712464"/>
            <a:ext cx="8874756" cy="2322576"/>
            <a:chOff x="146305" y="3712464"/>
            <a:chExt cx="8874756" cy="232257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A901EC2-6A52-A64C-9A67-CFEC1392AC18}"/>
                </a:ext>
              </a:extLst>
            </p:cNvPr>
            <p:cNvSpPr/>
            <p:nvPr/>
          </p:nvSpPr>
          <p:spPr>
            <a:xfrm>
              <a:off x="146305" y="3712464"/>
              <a:ext cx="8874756" cy="2322576"/>
            </a:xfrm>
            <a:prstGeom prst="rect">
              <a:avLst/>
            </a:prstGeom>
            <a:solidFill>
              <a:srgbClr val="034EA1">
                <a:alpha val="42782"/>
              </a:srgb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B88C290-4395-DD47-BEC1-34BD0F1EBC1F}"/>
                </a:ext>
              </a:extLst>
            </p:cNvPr>
            <p:cNvSpPr/>
            <p:nvPr/>
          </p:nvSpPr>
          <p:spPr>
            <a:xfrm>
              <a:off x="377949" y="4035612"/>
              <a:ext cx="813206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Avrupa’nın en iddialı </a:t>
              </a:r>
              <a:r>
                <a:rPr kumimoji="0" lang="tr-TR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inovasyon</a:t>
              </a:r>
              <a:r>
                <a:rPr kumimoji="0" lang="tr-T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girişimidir.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 milyar € bütçesi ile Avrupa coğrafyasında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erken aşamalı araştırmadan başlayarak start-</a:t>
              </a:r>
              <a:r>
                <a:rPr kumimoji="0" lang="tr-TR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up</a:t>
              </a:r>
              <a:r>
                <a:rPr kumimoji="0" lang="tr-T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scale-up</a:t>
              </a:r>
              <a:r>
                <a:rPr kumimoji="0" lang="tr-T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seviyesine kadar girişimleri destekler.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9D49DB5-7EEE-0B46-9025-2784668AFF05}"/>
              </a:ext>
            </a:extLst>
          </p:cNvPr>
          <p:cNvSpPr/>
          <p:nvPr/>
        </p:nvSpPr>
        <p:spPr>
          <a:xfrm>
            <a:off x="1603084" y="7505"/>
            <a:ext cx="645080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EUROPEAN INNOVATION COUNCIL (EIC)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AVRUPA İNOVASYON KONSEYİ  </a:t>
            </a:r>
          </a:p>
        </p:txBody>
      </p:sp>
    </p:spTree>
    <p:extLst>
      <p:ext uri="{BB962C8B-B14F-4D97-AF65-F5344CB8AC3E}">
        <p14:creationId xmlns:p14="http://schemas.microsoft.com/office/powerpoint/2010/main" val="93034093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94D975-45C1-6C46-8AA4-B516B8D8F7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2"/>
          <a:stretch/>
        </p:blipFill>
        <p:spPr>
          <a:xfrm rot="10800000">
            <a:off x="0" y="1049862"/>
            <a:ext cx="12191999" cy="54091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508D61-80F2-8148-8314-4C57F5224B14}"/>
              </a:ext>
            </a:extLst>
          </p:cNvPr>
          <p:cNvGrpSpPr/>
          <p:nvPr/>
        </p:nvGrpSpPr>
        <p:grpSpPr>
          <a:xfrm>
            <a:off x="3317243" y="3822192"/>
            <a:ext cx="8874756" cy="2322576"/>
            <a:chOff x="146305" y="3712464"/>
            <a:chExt cx="8874756" cy="232257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A901EC2-6A52-A64C-9A67-CFEC1392AC18}"/>
                </a:ext>
              </a:extLst>
            </p:cNvPr>
            <p:cNvSpPr/>
            <p:nvPr/>
          </p:nvSpPr>
          <p:spPr>
            <a:xfrm>
              <a:off x="146305" y="3712464"/>
              <a:ext cx="8874756" cy="2322576"/>
            </a:xfrm>
            <a:prstGeom prst="rect">
              <a:avLst/>
            </a:prstGeom>
            <a:solidFill>
              <a:srgbClr val="034EA1">
                <a:alpha val="42782"/>
              </a:srgb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B88C290-4395-DD47-BEC1-34BD0F1EBC1F}"/>
                </a:ext>
              </a:extLst>
            </p:cNvPr>
            <p:cNvSpPr/>
            <p:nvPr/>
          </p:nvSpPr>
          <p:spPr>
            <a:xfrm>
              <a:off x="377949" y="4035612"/>
              <a:ext cx="813206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Araştırmacılar, girişimciler, yatırımcılar ve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ekosistem kurucular dahil </a:t>
              </a:r>
              <a:r>
                <a:rPr kumimoji="0" lang="tr-TR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inovasyon</a:t>
              </a:r>
              <a:r>
                <a:rPr kumimoji="0" lang="tr-T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paydaşları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Avrupa </a:t>
              </a:r>
              <a:r>
                <a:rPr kumimoji="0" lang="tr-TR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İnovasyon</a:t>
              </a:r>
              <a:r>
                <a:rPr kumimoji="0" lang="tr-T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Konseyi sizlere fikrinizi ve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işinizi geliştirmeniz için fon sağlıyor.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005E4B5-F512-6942-9EE1-79C43720A904}"/>
              </a:ext>
            </a:extLst>
          </p:cNvPr>
          <p:cNvSpPr/>
          <p:nvPr/>
        </p:nvSpPr>
        <p:spPr>
          <a:xfrm>
            <a:off x="1603084" y="7505"/>
            <a:ext cx="645080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EUROPEAN INNOVATION COUNCIL (EIC)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AVRUPA İNOVASYON KONSEYİ  </a:t>
            </a:r>
          </a:p>
        </p:txBody>
      </p:sp>
    </p:spTree>
    <p:extLst>
      <p:ext uri="{BB962C8B-B14F-4D97-AF65-F5344CB8AC3E}">
        <p14:creationId xmlns:p14="http://schemas.microsoft.com/office/powerpoint/2010/main" val="53113260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651" y="96785"/>
            <a:ext cx="1470660" cy="756920"/>
            <a:chOff x="92651" y="96785"/>
            <a:chExt cx="1470660" cy="75692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651" y="96785"/>
              <a:ext cx="1470507" cy="7563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9215" y="356624"/>
              <a:ext cx="245248" cy="24141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6925" y="225085"/>
              <a:ext cx="495300" cy="499745"/>
            </a:xfrm>
            <a:custGeom>
              <a:avLst/>
              <a:gdLst/>
              <a:ahLst/>
              <a:cxnLst/>
              <a:rect l="l" t="t" r="r" b="b"/>
              <a:pathLst>
                <a:path w="495300" h="499745">
                  <a:moveTo>
                    <a:pt x="266944" y="0"/>
                  </a:moveTo>
                  <a:lnTo>
                    <a:pt x="213145" y="5076"/>
                  </a:lnTo>
                  <a:lnTo>
                    <a:pt x="163038" y="19636"/>
                  </a:lnTo>
                  <a:lnTo>
                    <a:pt x="117693" y="42675"/>
                  </a:lnTo>
                  <a:lnTo>
                    <a:pt x="78185" y="73187"/>
                  </a:lnTo>
                  <a:lnTo>
                    <a:pt x="45590" y="110168"/>
                  </a:lnTo>
                  <a:lnTo>
                    <a:pt x="20977" y="152610"/>
                  </a:lnTo>
                  <a:lnTo>
                    <a:pt x="5422" y="199510"/>
                  </a:lnTo>
                  <a:lnTo>
                    <a:pt x="0" y="249863"/>
                  </a:lnTo>
                  <a:lnTo>
                    <a:pt x="5422" y="300219"/>
                  </a:lnTo>
                  <a:lnTo>
                    <a:pt x="20977" y="347118"/>
                  </a:lnTo>
                  <a:lnTo>
                    <a:pt x="45590" y="389559"/>
                  </a:lnTo>
                  <a:lnTo>
                    <a:pt x="78185" y="426537"/>
                  </a:lnTo>
                  <a:lnTo>
                    <a:pt x="117693" y="457045"/>
                  </a:lnTo>
                  <a:lnTo>
                    <a:pt x="163038" y="480080"/>
                  </a:lnTo>
                  <a:lnTo>
                    <a:pt x="213145" y="494638"/>
                  </a:lnTo>
                  <a:lnTo>
                    <a:pt x="266944" y="499713"/>
                  </a:lnTo>
                  <a:lnTo>
                    <a:pt x="323125" y="494170"/>
                  </a:lnTo>
                  <a:lnTo>
                    <a:pt x="375232" y="478309"/>
                  </a:lnTo>
                  <a:lnTo>
                    <a:pt x="422026" y="453276"/>
                  </a:lnTo>
                  <a:lnTo>
                    <a:pt x="462271" y="420221"/>
                  </a:lnTo>
                  <a:lnTo>
                    <a:pt x="494729" y="380290"/>
                  </a:lnTo>
                  <a:lnTo>
                    <a:pt x="462305" y="408517"/>
                  </a:lnTo>
                  <a:lnTo>
                    <a:pt x="424096" y="429958"/>
                  </a:lnTo>
                  <a:lnTo>
                    <a:pt x="381218" y="443583"/>
                  </a:lnTo>
                  <a:lnTo>
                    <a:pt x="334786" y="448354"/>
                  </a:lnTo>
                  <a:lnTo>
                    <a:pt x="286170" y="443111"/>
                  </a:lnTo>
                  <a:lnTo>
                    <a:pt x="241541" y="428180"/>
                  </a:lnTo>
                  <a:lnTo>
                    <a:pt x="202171" y="404750"/>
                  </a:lnTo>
                  <a:lnTo>
                    <a:pt x="169334" y="374012"/>
                  </a:lnTo>
                  <a:lnTo>
                    <a:pt x="144302" y="337158"/>
                  </a:lnTo>
                  <a:lnTo>
                    <a:pt x="128350" y="295377"/>
                  </a:lnTo>
                  <a:lnTo>
                    <a:pt x="122749" y="249863"/>
                  </a:lnTo>
                  <a:lnTo>
                    <a:pt x="128350" y="204358"/>
                  </a:lnTo>
                  <a:lnTo>
                    <a:pt x="144302" y="162585"/>
                  </a:lnTo>
                  <a:lnTo>
                    <a:pt x="169334" y="125736"/>
                  </a:lnTo>
                  <a:lnTo>
                    <a:pt x="202171" y="95001"/>
                  </a:lnTo>
                  <a:lnTo>
                    <a:pt x="241541" y="71572"/>
                  </a:lnTo>
                  <a:lnTo>
                    <a:pt x="286170" y="56640"/>
                  </a:lnTo>
                  <a:lnTo>
                    <a:pt x="334786" y="51399"/>
                  </a:lnTo>
                  <a:lnTo>
                    <a:pt x="381150" y="56154"/>
                  </a:lnTo>
                  <a:lnTo>
                    <a:pt x="423973" y="69736"/>
                  </a:lnTo>
                  <a:lnTo>
                    <a:pt x="462143" y="91125"/>
                  </a:lnTo>
                  <a:lnTo>
                    <a:pt x="494546" y="119291"/>
                  </a:lnTo>
                  <a:lnTo>
                    <a:pt x="462084" y="79404"/>
                  </a:lnTo>
                  <a:lnTo>
                    <a:pt x="421869" y="46385"/>
                  </a:lnTo>
                  <a:lnTo>
                    <a:pt x="375124" y="21379"/>
                  </a:lnTo>
                  <a:lnTo>
                    <a:pt x="323075" y="5535"/>
                  </a:lnTo>
                  <a:lnTo>
                    <a:pt x="2669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959637" y="220243"/>
              <a:ext cx="481330" cy="504190"/>
            </a:xfrm>
            <a:custGeom>
              <a:avLst/>
              <a:gdLst/>
              <a:ahLst/>
              <a:cxnLst/>
              <a:rect l="l" t="t" r="r" b="b"/>
              <a:pathLst>
                <a:path w="481330" h="504190">
                  <a:moveTo>
                    <a:pt x="21856" y="399415"/>
                  </a:moveTo>
                  <a:lnTo>
                    <a:pt x="13525" y="399415"/>
                  </a:lnTo>
                  <a:lnTo>
                    <a:pt x="10947" y="391985"/>
                  </a:lnTo>
                  <a:lnTo>
                    <a:pt x="8331" y="399415"/>
                  </a:lnTo>
                  <a:lnTo>
                    <a:pt x="0" y="399415"/>
                  </a:lnTo>
                  <a:lnTo>
                    <a:pt x="6756" y="404037"/>
                  </a:lnTo>
                  <a:lnTo>
                    <a:pt x="4178" y="411454"/>
                  </a:lnTo>
                  <a:lnTo>
                    <a:pt x="10947" y="406869"/>
                  </a:lnTo>
                  <a:lnTo>
                    <a:pt x="17703" y="411454"/>
                  </a:lnTo>
                  <a:lnTo>
                    <a:pt x="15100" y="404037"/>
                  </a:lnTo>
                  <a:lnTo>
                    <a:pt x="21856" y="399415"/>
                  </a:lnTo>
                  <a:close/>
                </a:path>
                <a:path w="481330" h="504190">
                  <a:moveTo>
                    <a:pt x="21856" y="104432"/>
                  </a:moveTo>
                  <a:lnTo>
                    <a:pt x="13525" y="104432"/>
                  </a:lnTo>
                  <a:lnTo>
                    <a:pt x="10947" y="96989"/>
                  </a:lnTo>
                  <a:lnTo>
                    <a:pt x="8331" y="104432"/>
                  </a:lnTo>
                  <a:lnTo>
                    <a:pt x="0" y="104432"/>
                  </a:lnTo>
                  <a:lnTo>
                    <a:pt x="6756" y="109029"/>
                  </a:lnTo>
                  <a:lnTo>
                    <a:pt x="4178" y="116471"/>
                  </a:lnTo>
                  <a:lnTo>
                    <a:pt x="10947" y="111861"/>
                  </a:lnTo>
                  <a:lnTo>
                    <a:pt x="17703" y="116471"/>
                  </a:lnTo>
                  <a:lnTo>
                    <a:pt x="15100" y="109029"/>
                  </a:lnTo>
                  <a:lnTo>
                    <a:pt x="21856" y="104432"/>
                  </a:lnTo>
                  <a:close/>
                </a:path>
                <a:path w="481330" h="504190">
                  <a:moveTo>
                    <a:pt x="72466" y="432689"/>
                  </a:moveTo>
                  <a:lnTo>
                    <a:pt x="59232" y="432689"/>
                  </a:lnTo>
                  <a:lnTo>
                    <a:pt x="55130" y="420878"/>
                  </a:lnTo>
                  <a:lnTo>
                    <a:pt x="51092" y="432689"/>
                  </a:lnTo>
                  <a:lnTo>
                    <a:pt x="37833" y="432689"/>
                  </a:lnTo>
                  <a:lnTo>
                    <a:pt x="48526" y="439966"/>
                  </a:lnTo>
                  <a:lnTo>
                    <a:pt x="44462" y="451739"/>
                  </a:lnTo>
                  <a:lnTo>
                    <a:pt x="55130" y="444500"/>
                  </a:lnTo>
                  <a:lnTo>
                    <a:pt x="65874" y="451739"/>
                  </a:lnTo>
                  <a:lnTo>
                    <a:pt x="61772" y="439966"/>
                  </a:lnTo>
                  <a:lnTo>
                    <a:pt x="72466" y="432689"/>
                  </a:lnTo>
                  <a:close/>
                </a:path>
                <a:path w="481330" h="504190">
                  <a:moveTo>
                    <a:pt x="72466" y="66713"/>
                  </a:moveTo>
                  <a:lnTo>
                    <a:pt x="59232" y="66713"/>
                  </a:lnTo>
                  <a:lnTo>
                    <a:pt x="55130" y="54914"/>
                  </a:lnTo>
                  <a:lnTo>
                    <a:pt x="51092" y="66713"/>
                  </a:lnTo>
                  <a:lnTo>
                    <a:pt x="37833" y="66713"/>
                  </a:lnTo>
                  <a:lnTo>
                    <a:pt x="48526" y="73977"/>
                  </a:lnTo>
                  <a:lnTo>
                    <a:pt x="44462" y="85763"/>
                  </a:lnTo>
                  <a:lnTo>
                    <a:pt x="55130" y="78486"/>
                  </a:lnTo>
                  <a:lnTo>
                    <a:pt x="65874" y="85763"/>
                  </a:lnTo>
                  <a:lnTo>
                    <a:pt x="61772" y="73977"/>
                  </a:lnTo>
                  <a:lnTo>
                    <a:pt x="72466" y="66713"/>
                  </a:lnTo>
                  <a:close/>
                </a:path>
                <a:path w="481330" h="504190">
                  <a:moveTo>
                    <a:pt x="150545" y="459676"/>
                  </a:moveTo>
                  <a:lnTo>
                    <a:pt x="130429" y="459676"/>
                  </a:lnTo>
                  <a:lnTo>
                    <a:pt x="124206" y="441744"/>
                  </a:lnTo>
                  <a:lnTo>
                    <a:pt x="117983" y="459676"/>
                  </a:lnTo>
                  <a:lnTo>
                    <a:pt x="97815" y="459676"/>
                  </a:lnTo>
                  <a:lnTo>
                    <a:pt x="114134" y="470763"/>
                  </a:lnTo>
                  <a:lnTo>
                    <a:pt x="107899" y="488696"/>
                  </a:lnTo>
                  <a:lnTo>
                    <a:pt x="124206" y="477621"/>
                  </a:lnTo>
                  <a:lnTo>
                    <a:pt x="140487" y="488696"/>
                  </a:lnTo>
                  <a:lnTo>
                    <a:pt x="134264" y="470763"/>
                  </a:lnTo>
                  <a:lnTo>
                    <a:pt x="150545" y="459676"/>
                  </a:lnTo>
                  <a:close/>
                </a:path>
                <a:path w="481330" h="504190">
                  <a:moveTo>
                    <a:pt x="150545" y="34378"/>
                  </a:moveTo>
                  <a:lnTo>
                    <a:pt x="130429" y="34378"/>
                  </a:lnTo>
                  <a:lnTo>
                    <a:pt x="124206" y="16433"/>
                  </a:lnTo>
                  <a:lnTo>
                    <a:pt x="117983" y="34378"/>
                  </a:lnTo>
                  <a:lnTo>
                    <a:pt x="97815" y="34378"/>
                  </a:lnTo>
                  <a:lnTo>
                    <a:pt x="114134" y="45466"/>
                  </a:lnTo>
                  <a:lnTo>
                    <a:pt x="107899" y="63398"/>
                  </a:lnTo>
                  <a:lnTo>
                    <a:pt x="124206" y="52324"/>
                  </a:lnTo>
                  <a:lnTo>
                    <a:pt x="140487" y="63398"/>
                  </a:lnTo>
                  <a:lnTo>
                    <a:pt x="134264" y="45466"/>
                  </a:lnTo>
                  <a:lnTo>
                    <a:pt x="150545" y="34378"/>
                  </a:lnTo>
                  <a:close/>
                </a:path>
                <a:path w="481330" h="504190">
                  <a:moveTo>
                    <a:pt x="267538" y="456006"/>
                  </a:moveTo>
                  <a:lnTo>
                    <a:pt x="234162" y="456006"/>
                  </a:lnTo>
                  <a:lnTo>
                    <a:pt x="223862" y="426339"/>
                  </a:lnTo>
                  <a:lnTo>
                    <a:pt x="213537" y="456006"/>
                  </a:lnTo>
                  <a:lnTo>
                    <a:pt x="180213" y="456006"/>
                  </a:lnTo>
                  <a:lnTo>
                    <a:pt x="207200" y="474345"/>
                  </a:lnTo>
                  <a:lnTo>
                    <a:pt x="196875" y="504063"/>
                  </a:lnTo>
                  <a:lnTo>
                    <a:pt x="223862" y="485686"/>
                  </a:lnTo>
                  <a:lnTo>
                    <a:pt x="250850" y="504063"/>
                  </a:lnTo>
                  <a:lnTo>
                    <a:pt x="240525" y="474345"/>
                  </a:lnTo>
                  <a:lnTo>
                    <a:pt x="267538" y="456006"/>
                  </a:lnTo>
                  <a:close/>
                </a:path>
                <a:path w="481330" h="504190">
                  <a:moveTo>
                    <a:pt x="267538" y="29692"/>
                  </a:moveTo>
                  <a:lnTo>
                    <a:pt x="234162" y="29692"/>
                  </a:lnTo>
                  <a:lnTo>
                    <a:pt x="223862" y="0"/>
                  </a:lnTo>
                  <a:lnTo>
                    <a:pt x="213537" y="29692"/>
                  </a:lnTo>
                  <a:lnTo>
                    <a:pt x="180213" y="29692"/>
                  </a:lnTo>
                  <a:lnTo>
                    <a:pt x="207200" y="48044"/>
                  </a:lnTo>
                  <a:lnTo>
                    <a:pt x="196875" y="77749"/>
                  </a:lnTo>
                  <a:lnTo>
                    <a:pt x="223862" y="59385"/>
                  </a:lnTo>
                  <a:lnTo>
                    <a:pt x="250850" y="77749"/>
                  </a:lnTo>
                  <a:lnTo>
                    <a:pt x="240525" y="48044"/>
                  </a:lnTo>
                  <a:lnTo>
                    <a:pt x="267538" y="29692"/>
                  </a:lnTo>
                  <a:close/>
                </a:path>
                <a:path w="481330" h="504190">
                  <a:moveTo>
                    <a:pt x="389521" y="405993"/>
                  </a:moveTo>
                  <a:lnTo>
                    <a:pt x="347103" y="405993"/>
                  </a:lnTo>
                  <a:lnTo>
                    <a:pt x="333971" y="368236"/>
                  </a:lnTo>
                  <a:lnTo>
                    <a:pt x="320865" y="405993"/>
                  </a:lnTo>
                  <a:lnTo>
                    <a:pt x="278409" y="405993"/>
                  </a:lnTo>
                  <a:lnTo>
                    <a:pt x="312750" y="429374"/>
                  </a:lnTo>
                  <a:lnTo>
                    <a:pt x="299656" y="467144"/>
                  </a:lnTo>
                  <a:lnTo>
                    <a:pt x="333971" y="443814"/>
                  </a:lnTo>
                  <a:lnTo>
                    <a:pt x="368325" y="467144"/>
                  </a:lnTo>
                  <a:lnTo>
                    <a:pt x="355193" y="429374"/>
                  </a:lnTo>
                  <a:lnTo>
                    <a:pt x="389521" y="405993"/>
                  </a:lnTo>
                  <a:close/>
                </a:path>
                <a:path w="481330" h="504190">
                  <a:moveTo>
                    <a:pt x="389521" y="62166"/>
                  </a:moveTo>
                  <a:lnTo>
                    <a:pt x="347103" y="62166"/>
                  </a:lnTo>
                  <a:lnTo>
                    <a:pt x="333971" y="24371"/>
                  </a:lnTo>
                  <a:lnTo>
                    <a:pt x="320865" y="62166"/>
                  </a:lnTo>
                  <a:lnTo>
                    <a:pt x="278409" y="62166"/>
                  </a:lnTo>
                  <a:lnTo>
                    <a:pt x="312750" y="85521"/>
                  </a:lnTo>
                  <a:lnTo>
                    <a:pt x="299656" y="123304"/>
                  </a:lnTo>
                  <a:lnTo>
                    <a:pt x="333971" y="99961"/>
                  </a:lnTo>
                  <a:lnTo>
                    <a:pt x="368325" y="123304"/>
                  </a:lnTo>
                  <a:lnTo>
                    <a:pt x="355193" y="85521"/>
                  </a:lnTo>
                  <a:lnTo>
                    <a:pt x="389521" y="62166"/>
                  </a:lnTo>
                  <a:close/>
                </a:path>
                <a:path w="481330" h="504190">
                  <a:moveTo>
                    <a:pt x="481164" y="303872"/>
                  </a:moveTo>
                  <a:lnTo>
                    <a:pt x="431165" y="303872"/>
                  </a:lnTo>
                  <a:lnTo>
                    <a:pt x="415709" y="259372"/>
                  </a:lnTo>
                  <a:lnTo>
                    <a:pt x="400215" y="303872"/>
                  </a:lnTo>
                  <a:lnTo>
                    <a:pt x="350215" y="303872"/>
                  </a:lnTo>
                  <a:lnTo>
                    <a:pt x="390677" y="331406"/>
                  </a:lnTo>
                  <a:lnTo>
                    <a:pt x="375221" y="375958"/>
                  </a:lnTo>
                  <a:lnTo>
                    <a:pt x="415709" y="348437"/>
                  </a:lnTo>
                  <a:lnTo>
                    <a:pt x="456158" y="375958"/>
                  </a:lnTo>
                  <a:lnTo>
                    <a:pt x="440702" y="331406"/>
                  </a:lnTo>
                  <a:lnTo>
                    <a:pt x="481164" y="303872"/>
                  </a:lnTo>
                  <a:close/>
                </a:path>
                <a:path w="481330" h="504190">
                  <a:moveTo>
                    <a:pt x="481164" y="168109"/>
                  </a:moveTo>
                  <a:lnTo>
                    <a:pt x="431165" y="168109"/>
                  </a:lnTo>
                  <a:lnTo>
                    <a:pt x="415709" y="123583"/>
                  </a:lnTo>
                  <a:lnTo>
                    <a:pt x="400215" y="168109"/>
                  </a:lnTo>
                  <a:lnTo>
                    <a:pt x="350215" y="168109"/>
                  </a:lnTo>
                  <a:lnTo>
                    <a:pt x="390677" y="195643"/>
                  </a:lnTo>
                  <a:lnTo>
                    <a:pt x="375221" y="240169"/>
                  </a:lnTo>
                  <a:lnTo>
                    <a:pt x="415709" y="212648"/>
                  </a:lnTo>
                  <a:lnTo>
                    <a:pt x="456158" y="240169"/>
                  </a:lnTo>
                  <a:lnTo>
                    <a:pt x="440702" y="195643"/>
                  </a:lnTo>
                  <a:lnTo>
                    <a:pt x="481164" y="168109"/>
                  </a:lnTo>
                  <a:close/>
                </a:path>
              </a:pathLst>
            </a:custGeom>
            <a:solidFill>
              <a:srgbClr val="FDEE0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0" y="950415"/>
            <a:ext cx="12192000" cy="95250"/>
            <a:chOff x="0" y="950415"/>
            <a:chExt cx="12192000" cy="9525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950415"/>
              <a:ext cx="12192000" cy="9525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67980" y="989915"/>
              <a:ext cx="9656445" cy="45720"/>
            </a:xfrm>
            <a:custGeom>
              <a:avLst/>
              <a:gdLst/>
              <a:ahLst/>
              <a:cxnLst/>
              <a:rect l="l" t="t" r="r" b="b"/>
              <a:pathLst>
                <a:path w="9656445" h="45719">
                  <a:moveTo>
                    <a:pt x="9652623" y="0"/>
                  </a:moveTo>
                  <a:lnTo>
                    <a:pt x="3412" y="0"/>
                  </a:lnTo>
                  <a:lnTo>
                    <a:pt x="0" y="3411"/>
                  </a:lnTo>
                  <a:lnTo>
                    <a:pt x="0" y="7620"/>
                  </a:lnTo>
                  <a:lnTo>
                    <a:pt x="0" y="42307"/>
                  </a:lnTo>
                  <a:lnTo>
                    <a:pt x="3412" y="45718"/>
                  </a:lnTo>
                  <a:lnTo>
                    <a:pt x="9652623" y="45718"/>
                  </a:lnTo>
                  <a:lnTo>
                    <a:pt x="9656035" y="42307"/>
                  </a:lnTo>
                  <a:lnTo>
                    <a:pt x="9656035" y="3411"/>
                  </a:lnTo>
                  <a:lnTo>
                    <a:pt x="9652623" y="0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267980" y="989915"/>
              <a:ext cx="9656445" cy="45720"/>
            </a:xfrm>
            <a:custGeom>
              <a:avLst/>
              <a:gdLst/>
              <a:ahLst/>
              <a:cxnLst/>
              <a:rect l="l" t="t" r="r" b="b"/>
              <a:pathLst>
                <a:path w="9656445" h="45719">
                  <a:moveTo>
                    <a:pt x="0" y="7620"/>
                  </a:moveTo>
                  <a:lnTo>
                    <a:pt x="0" y="3411"/>
                  </a:lnTo>
                  <a:lnTo>
                    <a:pt x="3411" y="0"/>
                  </a:lnTo>
                  <a:lnTo>
                    <a:pt x="7620" y="0"/>
                  </a:lnTo>
                  <a:lnTo>
                    <a:pt x="9648416" y="0"/>
                  </a:lnTo>
                  <a:lnTo>
                    <a:pt x="9652624" y="0"/>
                  </a:lnTo>
                  <a:lnTo>
                    <a:pt x="9656036" y="3411"/>
                  </a:lnTo>
                  <a:lnTo>
                    <a:pt x="9656036" y="7620"/>
                  </a:lnTo>
                  <a:lnTo>
                    <a:pt x="9656036" y="38099"/>
                  </a:lnTo>
                  <a:lnTo>
                    <a:pt x="9656036" y="42307"/>
                  </a:lnTo>
                  <a:lnTo>
                    <a:pt x="9652624" y="45719"/>
                  </a:lnTo>
                  <a:lnTo>
                    <a:pt x="9648416" y="45719"/>
                  </a:lnTo>
                  <a:lnTo>
                    <a:pt x="7620" y="45719"/>
                  </a:lnTo>
                  <a:lnTo>
                    <a:pt x="3411" y="45719"/>
                  </a:lnTo>
                  <a:lnTo>
                    <a:pt x="0" y="42307"/>
                  </a:lnTo>
                  <a:lnTo>
                    <a:pt x="0" y="38099"/>
                  </a:lnTo>
                  <a:lnTo>
                    <a:pt x="0" y="7620"/>
                  </a:lnTo>
                  <a:close/>
                </a:path>
              </a:pathLst>
            </a:custGeom>
            <a:ln w="12700">
              <a:solidFill>
                <a:srgbClr val="E3061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865505" y="2767898"/>
            <a:ext cx="2850515" cy="2961005"/>
            <a:chOff x="865505" y="2767898"/>
            <a:chExt cx="2850515" cy="2961005"/>
          </a:xfrm>
        </p:grpSpPr>
        <p:sp>
          <p:nvSpPr>
            <p:cNvPr id="12" name="object 12"/>
            <p:cNvSpPr/>
            <p:nvPr/>
          </p:nvSpPr>
          <p:spPr>
            <a:xfrm>
              <a:off x="868680" y="2771073"/>
              <a:ext cx="2844165" cy="2954655"/>
            </a:xfrm>
            <a:custGeom>
              <a:avLst/>
              <a:gdLst/>
              <a:ahLst/>
              <a:cxnLst/>
              <a:rect l="l" t="t" r="r" b="b"/>
              <a:pathLst>
                <a:path w="2844165" h="2954654">
                  <a:moveTo>
                    <a:pt x="2369761" y="0"/>
                  </a:moveTo>
                  <a:lnTo>
                    <a:pt x="473962" y="0"/>
                  </a:lnTo>
                  <a:lnTo>
                    <a:pt x="425502" y="2447"/>
                  </a:lnTo>
                  <a:lnTo>
                    <a:pt x="378442" y="9629"/>
                  </a:lnTo>
                  <a:lnTo>
                    <a:pt x="333020" y="21308"/>
                  </a:lnTo>
                  <a:lnTo>
                    <a:pt x="289475" y="37246"/>
                  </a:lnTo>
                  <a:lnTo>
                    <a:pt x="248043" y="57204"/>
                  </a:lnTo>
                  <a:lnTo>
                    <a:pt x="208965" y="80945"/>
                  </a:lnTo>
                  <a:lnTo>
                    <a:pt x="172478" y="108230"/>
                  </a:lnTo>
                  <a:lnTo>
                    <a:pt x="138820" y="138820"/>
                  </a:lnTo>
                  <a:lnTo>
                    <a:pt x="108230" y="172478"/>
                  </a:lnTo>
                  <a:lnTo>
                    <a:pt x="80945" y="208965"/>
                  </a:lnTo>
                  <a:lnTo>
                    <a:pt x="57204" y="248044"/>
                  </a:lnTo>
                  <a:lnTo>
                    <a:pt x="37246" y="289475"/>
                  </a:lnTo>
                  <a:lnTo>
                    <a:pt x="21308" y="333020"/>
                  </a:lnTo>
                  <a:lnTo>
                    <a:pt x="9629" y="378442"/>
                  </a:lnTo>
                  <a:lnTo>
                    <a:pt x="2447" y="425502"/>
                  </a:lnTo>
                  <a:lnTo>
                    <a:pt x="0" y="473962"/>
                  </a:lnTo>
                  <a:lnTo>
                    <a:pt x="0" y="2480085"/>
                  </a:lnTo>
                  <a:lnTo>
                    <a:pt x="2447" y="2528545"/>
                  </a:lnTo>
                  <a:lnTo>
                    <a:pt x="9629" y="2575605"/>
                  </a:lnTo>
                  <a:lnTo>
                    <a:pt x="21308" y="2621027"/>
                  </a:lnTo>
                  <a:lnTo>
                    <a:pt x="37246" y="2664572"/>
                  </a:lnTo>
                  <a:lnTo>
                    <a:pt x="57204" y="2706003"/>
                  </a:lnTo>
                  <a:lnTo>
                    <a:pt x="80945" y="2745082"/>
                  </a:lnTo>
                  <a:lnTo>
                    <a:pt x="108230" y="2781569"/>
                  </a:lnTo>
                  <a:lnTo>
                    <a:pt x="138820" y="2815227"/>
                  </a:lnTo>
                  <a:lnTo>
                    <a:pt x="172478" y="2845817"/>
                  </a:lnTo>
                  <a:lnTo>
                    <a:pt x="208965" y="2873102"/>
                  </a:lnTo>
                  <a:lnTo>
                    <a:pt x="248043" y="2896843"/>
                  </a:lnTo>
                  <a:lnTo>
                    <a:pt x="289475" y="2916801"/>
                  </a:lnTo>
                  <a:lnTo>
                    <a:pt x="333020" y="2932739"/>
                  </a:lnTo>
                  <a:lnTo>
                    <a:pt x="378442" y="2944418"/>
                  </a:lnTo>
                  <a:lnTo>
                    <a:pt x="425502" y="2951601"/>
                  </a:lnTo>
                  <a:lnTo>
                    <a:pt x="473962" y="2954048"/>
                  </a:lnTo>
                  <a:lnTo>
                    <a:pt x="2369761" y="2954048"/>
                  </a:lnTo>
                  <a:lnTo>
                    <a:pt x="2418221" y="2951601"/>
                  </a:lnTo>
                  <a:lnTo>
                    <a:pt x="2465281" y="2944418"/>
                  </a:lnTo>
                  <a:lnTo>
                    <a:pt x="2510704" y="2932739"/>
                  </a:lnTo>
                  <a:lnTo>
                    <a:pt x="2554249" y="2916801"/>
                  </a:lnTo>
                  <a:lnTo>
                    <a:pt x="2595681" y="2896843"/>
                  </a:lnTo>
                  <a:lnTo>
                    <a:pt x="2634759" y="2873102"/>
                  </a:lnTo>
                  <a:lnTo>
                    <a:pt x="2671246" y="2845817"/>
                  </a:lnTo>
                  <a:lnTo>
                    <a:pt x="2704904" y="2815227"/>
                  </a:lnTo>
                  <a:lnTo>
                    <a:pt x="2735495" y="2781569"/>
                  </a:lnTo>
                  <a:lnTo>
                    <a:pt x="2762780" y="2745082"/>
                  </a:lnTo>
                  <a:lnTo>
                    <a:pt x="2786520" y="2706003"/>
                  </a:lnTo>
                  <a:lnTo>
                    <a:pt x="2806479" y="2664572"/>
                  </a:lnTo>
                  <a:lnTo>
                    <a:pt x="2822417" y="2621027"/>
                  </a:lnTo>
                  <a:lnTo>
                    <a:pt x="2834096" y="2575605"/>
                  </a:lnTo>
                  <a:lnTo>
                    <a:pt x="2841278" y="2528545"/>
                  </a:lnTo>
                  <a:lnTo>
                    <a:pt x="2843725" y="2480085"/>
                  </a:lnTo>
                  <a:lnTo>
                    <a:pt x="2843725" y="473962"/>
                  </a:lnTo>
                  <a:lnTo>
                    <a:pt x="2841278" y="425502"/>
                  </a:lnTo>
                  <a:lnTo>
                    <a:pt x="2834096" y="378442"/>
                  </a:lnTo>
                  <a:lnTo>
                    <a:pt x="2822417" y="333020"/>
                  </a:lnTo>
                  <a:lnTo>
                    <a:pt x="2806479" y="289475"/>
                  </a:lnTo>
                  <a:lnTo>
                    <a:pt x="2786520" y="248044"/>
                  </a:lnTo>
                  <a:lnTo>
                    <a:pt x="2762780" y="208965"/>
                  </a:lnTo>
                  <a:lnTo>
                    <a:pt x="2735495" y="172478"/>
                  </a:lnTo>
                  <a:lnTo>
                    <a:pt x="2704904" y="138820"/>
                  </a:lnTo>
                  <a:lnTo>
                    <a:pt x="2671246" y="108230"/>
                  </a:lnTo>
                  <a:lnTo>
                    <a:pt x="2634759" y="80945"/>
                  </a:lnTo>
                  <a:lnTo>
                    <a:pt x="2595681" y="57204"/>
                  </a:lnTo>
                  <a:lnTo>
                    <a:pt x="2554249" y="37246"/>
                  </a:lnTo>
                  <a:lnTo>
                    <a:pt x="2510704" y="21308"/>
                  </a:lnTo>
                  <a:lnTo>
                    <a:pt x="2465281" y="9629"/>
                  </a:lnTo>
                  <a:lnTo>
                    <a:pt x="2418221" y="2447"/>
                  </a:lnTo>
                  <a:lnTo>
                    <a:pt x="2369761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68680" y="2771073"/>
              <a:ext cx="2844165" cy="2954655"/>
            </a:xfrm>
            <a:custGeom>
              <a:avLst/>
              <a:gdLst/>
              <a:ahLst/>
              <a:cxnLst/>
              <a:rect l="l" t="t" r="r" b="b"/>
              <a:pathLst>
                <a:path w="2844165" h="2954654">
                  <a:moveTo>
                    <a:pt x="0" y="473962"/>
                  </a:moveTo>
                  <a:lnTo>
                    <a:pt x="2447" y="425502"/>
                  </a:lnTo>
                  <a:lnTo>
                    <a:pt x="9629" y="378442"/>
                  </a:lnTo>
                  <a:lnTo>
                    <a:pt x="21308" y="333020"/>
                  </a:lnTo>
                  <a:lnTo>
                    <a:pt x="37246" y="289474"/>
                  </a:lnTo>
                  <a:lnTo>
                    <a:pt x="57204" y="248043"/>
                  </a:lnTo>
                  <a:lnTo>
                    <a:pt x="80945" y="208965"/>
                  </a:lnTo>
                  <a:lnTo>
                    <a:pt x="108230" y="172478"/>
                  </a:lnTo>
                  <a:lnTo>
                    <a:pt x="138820" y="138820"/>
                  </a:lnTo>
                  <a:lnTo>
                    <a:pt x="172478" y="108230"/>
                  </a:lnTo>
                  <a:lnTo>
                    <a:pt x="208965" y="80945"/>
                  </a:lnTo>
                  <a:lnTo>
                    <a:pt x="248044" y="57204"/>
                  </a:lnTo>
                  <a:lnTo>
                    <a:pt x="289475" y="37246"/>
                  </a:lnTo>
                  <a:lnTo>
                    <a:pt x="333020" y="21308"/>
                  </a:lnTo>
                  <a:lnTo>
                    <a:pt x="378442" y="9629"/>
                  </a:lnTo>
                  <a:lnTo>
                    <a:pt x="425502" y="2447"/>
                  </a:lnTo>
                  <a:lnTo>
                    <a:pt x="473962" y="0"/>
                  </a:lnTo>
                  <a:lnTo>
                    <a:pt x="2369762" y="0"/>
                  </a:lnTo>
                  <a:lnTo>
                    <a:pt x="2418222" y="2447"/>
                  </a:lnTo>
                  <a:lnTo>
                    <a:pt x="2465282" y="9629"/>
                  </a:lnTo>
                  <a:lnTo>
                    <a:pt x="2510704" y="21308"/>
                  </a:lnTo>
                  <a:lnTo>
                    <a:pt x="2554250" y="37246"/>
                  </a:lnTo>
                  <a:lnTo>
                    <a:pt x="2595681" y="57204"/>
                  </a:lnTo>
                  <a:lnTo>
                    <a:pt x="2634759" y="80945"/>
                  </a:lnTo>
                  <a:lnTo>
                    <a:pt x="2671246" y="108230"/>
                  </a:lnTo>
                  <a:lnTo>
                    <a:pt x="2704904" y="138820"/>
                  </a:lnTo>
                  <a:lnTo>
                    <a:pt x="2735495" y="172478"/>
                  </a:lnTo>
                  <a:lnTo>
                    <a:pt x="2762779" y="208965"/>
                  </a:lnTo>
                  <a:lnTo>
                    <a:pt x="2786520" y="248043"/>
                  </a:lnTo>
                  <a:lnTo>
                    <a:pt x="2806478" y="289474"/>
                  </a:lnTo>
                  <a:lnTo>
                    <a:pt x="2822416" y="333020"/>
                  </a:lnTo>
                  <a:lnTo>
                    <a:pt x="2834095" y="378442"/>
                  </a:lnTo>
                  <a:lnTo>
                    <a:pt x="2841278" y="425502"/>
                  </a:lnTo>
                  <a:lnTo>
                    <a:pt x="2843725" y="473962"/>
                  </a:lnTo>
                  <a:lnTo>
                    <a:pt x="2843725" y="2480086"/>
                  </a:lnTo>
                  <a:lnTo>
                    <a:pt x="2841278" y="2528545"/>
                  </a:lnTo>
                  <a:lnTo>
                    <a:pt x="2834095" y="2575605"/>
                  </a:lnTo>
                  <a:lnTo>
                    <a:pt x="2822416" y="2621027"/>
                  </a:lnTo>
                  <a:lnTo>
                    <a:pt x="2806478" y="2664573"/>
                  </a:lnTo>
                  <a:lnTo>
                    <a:pt x="2786520" y="2706004"/>
                  </a:lnTo>
                  <a:lnTo>
                    <a:pt x="2762779" y="2745082"/>
                  </a:lnTo>
                  <a:lnTo>
                    <a:pt x="2735495" y="2781569"/>
                  </a:lnTo>
                  <a:lnTo>
                    <a:pt x="2704904" y="2815227"/>
                  </a:lnTo>
                  <a:lnTo>
                    <a:pt x="2671246" y="2845818"/>
                  </a:lnTo>
                  <a:lnTo>
                    <a:pt x="2634759" y="2873102"/>
                  </a:lnTo>
                  <a:lnTo>
                    <a:pt x="2595681" y="2896843"/>
                  </a:lnTo>
                  <a:lnTo>
                    <a:pt x="2554250" y="2916801"/>
                  </a:lnTo>
                  <a:lnTo>
                    <a:pt x="2510704" y="2932739"/>
                  </a:lnTo>
                  <a:lnTo>
                    <a:pt x="2465282" y="2944418"/>
                  </a:lnTo>
                  <a:lnTo>
                    <a:pt x="2418222" y="2951601"/>
                  </a:lnTo>
                  <a:lnTo>
                    <a:pt x="2369762" y="2954048"/>
                  </a:lnTo>
                  <a:lnTo>
                    <a:pt x="473962" y="2954048"/>
                  </a:lnTo>
                  <a:lnTo>
                    <a:pt x="425502" y="2951601"/>
                  </a:lnTo>
                  <a:lnTo>
                    <a:pt x="378442" y="2944418"/>
                  </a:lnTo>
                  <a:lnTo>
                    <a:pt x="333020" y="2932739"/>
                  </a:lnTo>
                  <a:lnTo>
                    <a:pt x="289475" y="2916801"/>
                  </a:lnTo>
                  <a:lnTo>
                    <a:pt x="248044" y="2896843"/>
                  </a:lnTo>
                  <a:lnTo>
                    <a:pt x="208965" y="2873102"/>
                  </a:lnTo>
                  <a:lnTo>
                    <a:pt x="172478" y="2845818"/>
                  </a:lnTo>
                  <a:lnTo>
                    <a:pt x="138820" y="2815227"/>
                  </a:lnTo>
                  <a:lnTo>
                    <a:pt x="108230" y="2781569"/>
                  </a:lnTo>
                  <a:lnTo>
                    <a:pt x="80945" y="2745082"/>
                  </a:lnTo>
                  <a:lnTo>
                    <a:pt x="57204" y="2706004"/>
                  </a:lnTo>
                  <a:lnTo>
                    <a:pt x="37246" y="2664573"/>
                  </a:lnTo>
                  <a:lnTo>
                    <a:pt x="21308" y="2621027"/>
                  </a:lnTo>
                  <a:lnTo>
                    <a:pt x="9629" y="2575605"/>
                  </a:lnTo>
                  <a:lnTo>
                    <a:pt x="2447" y="2528545"/>
                  </a:lnTo>
                  <a:lnTo>
                    <a:pt x="0" y="2480086"/>
                  </a:lnTo>
                  <a:lnTo>
                    <a:pt x="0" y="473962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86239" y="3401059"/>
            <a:ext cx="2375535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Ye</a:t>
            </a:r>
            <a:r>
              <a:rPr kumimoji="0" sz="1800" b="1" i="0" u="none" strike="noStrike" kern="1200" cap="none" spc="-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n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i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l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i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k</a:t>
            </a:r>
            <a:r>
              <a:rPr kumimoji="0" sz="1800" b="1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ç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i</a:t>
            </a:r>
            <a:r>
              <a:rPr kumimoji="0" sz="1800" b="1" i="0" u="none" strike="noStrike" kern="120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 </a:t>
            </a:r>
            <a:r>
              <a:rPr kumimoji="0" sz="1800" b="1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T</a:t>
            </a:r>
            <a:r>
              <a:rPr kumimoji="0" sz="18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k</a:t>
            </a:r>
            <a:r>
              <a:rPr kumimoji="0" sz="1800" b="1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n</a:t>
            </a:r>
            <a:r>
              <a:rPr kumimoji="0" sz="1800" b="1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o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l</a:t>
            </a:r>
            <a:r>
              <a:rPr kumimoji="0" sz="1800" b="1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o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ji  </a:t>
            </a:r>
            <a:r>
              <a:rPr kumimoji="0" sz="1800" b="1" i="0" u="none" strike="noStrike" kern="120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ge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l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i</a:t>
            </a:r>
            <a:r>
              <a:rPr kumimoji="0" sz="1800" b="1" i="0" u="none" strike="noStrike" kern="1200" cap="none" spc="-2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Verdana"/>
              </a:rPr>
              <a:t>ş</a:t>
            </a:r>
            <a:r>
              <a:rPr kumimoji="0" sz="18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t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i</a:t>
            </a:r>
            <a:r>
              <a:rPr kumimoji="0" sz="18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r</a:t>
            </a:r>
            <a:r>
              <a:rPr kumimoji="0" sz="1800" b="1" i="0" u="none" strike="noStrike" kern="1200" cap="none" spc="-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m</a:t>
            </a:r>
            <a:r>
              <a:rPr kumimoji="0" sz="1800" b="1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</a:t>
            </a:r>
            <a:r>
              <a:rPr kumimoji="0" sz="1800" b="1" i="0" u="none" strike="noStrike" kern="120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 </a:t>
            </a:r>
            <a:r>
              <a:rPr kumimoji="0" sz="1800" b="1" i="0" u="none" strike="noStrike" kern="120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a</a:t>
            </a:r>
            <a:r>
              <a:rPr kumimoji="0" sz="18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l</a:t>
            </a:r>
            <a:r>
              <a:rPr kumimoji="0" sz="1800" b="1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a</a:t>
            </a:r>
            <a:r>
              <a:rPr kumimoji="0" sz="1800" b="1" i="0" u="none" strike="noStrike" kern="120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n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ı</a:t>
            </a:r>
            <a:r>
              <a:rPr kumimoji="0" sz="1800" b="1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n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d</a:t>
            </a:r>
            <a:r>
              <a:rPr kumimoji="0" sz="18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a  </a:t>
            </a:r>
            <a:r>
              <a:rPr kumimoji="0" sz="1800" b="1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ü</a:t>
            </a:r>
            <a:r>
              <a:rPr kumimoji="0" sz="18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n</a:t>
            </a:r>
            <a:r>
              <a:rPr kumimoji="0" sz="1800" b="1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i</a:t>
            </a:r>
            <a:r>
              <a:rPr kumimoji="0" sz="1800" b="1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v</a:t>
            </a:r>
            <a:r>
              <a:rPr kumimoji="0" sz="18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</a:t>
            </a:r>
            <a:r>
              <a:rPr kumimoji="0" sz="1800" b="1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r</a:t>
            </a:r>
            <a:r>
              <a:rPr kumimoji="0" sz="1800" b="1" i="0" u="none" strike="noStrike" kern="120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s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i</a:t>
            </a:r>
            <a:r>
              <a:rPr kumimoji="0" sz="18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t</a:t>
            </a:r>
            <a:r>
              <a:rPr kumimoji="0" sz="1800" b="1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</a:t>
            </a:r>
            <a:r>
              <a:rPr kumimoji="0" sz="1800" b="1" i="0" u="none" strike="noStrike" kern="120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 </a:t>
            </a:r>
            <a:r>
              <a:rPr kumimoji="0" sz="1800" b="1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v</a:t>
            </a:r>
            <a:r>
              <a:rPr kumimoji="0" sz="18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</a:t>
            </a:r>
            <a:r>
              <a:rPr kumimoji="0" sz="1800" b="1" i="0" u="none" strike="noStrike" kern="120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 </a:t>
            </a:r>
            <a:r>
              <a:rPr kumimoji="0" sz="1800" b="1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a</a:t>
            </a:r>
            <a:r>
              <a:rPr kumimoji="0" sz="1800" b="1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r</a:t>
            </a:r>
            <a:r>
              <a:rPr kumimoji="0" sz="1800" b="1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a</a:t>
            </a:r>
            <a:r>
              <a:rPr kumimoji="0" sz="1800" b="1" i="0" u="none" strike="noStrike" kern="1200" cap="none" spc="-2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Verdana"/>
              </a:rPr>
              <a:t>ş</a:t>
            </a:r>
            <a:r>
              <a:rPr kumimoji="0" sz="18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t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ı</a:t>
            </a:r>
            <a:r>
              <a:rPr kumimoji="0" sz="18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r</a:t>
            </a:r>
            <a:r>
              <a:rPr kumimoji="0" sz="1800" b="1" i="0" u="none" strike="noStrike" kern="120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m</a:t>
            </a:r>
            <a:r>
              <a:rPr kumimoji="0" sz="18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a  </a:t>
            </a:r>
            <a:r>
              <a:rPr kumimoji="0" sz="1800" b="1" i="0" u="none" strike="noStrike" kern="1200" cap="none" spc="-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m</a:t>
            </a:r>
            <a:r>
              <a:rPr kumimoji="0" sz="1800" b="1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</a:t>
            </a:r>
            <a:r>
              <a:rPr kumimoji="0" sz="18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r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k</a:t>
            </a:r>
            <a:r>
              <a:rPr kumimoji="0" sz="1800" b="1" i="0" u="none" strike="noStrike" kern="120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</a:t>
            </a:r>
            <a:r>
              <a:rPr kumimoji="0" sz="1800" b="1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z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l</a:t>
            </a:r>
            <a:r>
              <a:rPr kumimoji="0" sz="1800" b="1" i="0" u="none" strike="noStrike" kern="120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</a:t>
            </a:r>
            <a:r>
              <a:rPr kumimoji="0" sz="18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r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i</a:t>
            </a:r>
            <a:r>
              <a:rPr kumimoji="0" sz="1800" b="1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n</a:t>
            </a:r>
            <a:r>
              <a:rPr kumimoji="0" sz="1800" b="1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</a:t>
            </a:r>
            <a:r>
              <a:rPr kumimoji="0" sz="1800" b="1" i="0" u="none" strike="noStrike" kern="120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 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y</a:t>
            </a:r>
            <a:r>
              <a:rPr kumimoji="0" sz="1800" b="1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ö</a:t>
            </a:r>
            <a:r>
              <a:rPr kumimoji="0" sz="1800" b="1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n</a:t>
            </a:r>
            <a:r>
              <a:rPr kumimoji="0" sz="18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l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i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k</a:t>
            </a:r>
            <a:r>
              <a:rPr kumimoji="0" sz="1800" b="1" i="0" u="none" strike="noStrike" kern="1200" cap="none" spc="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 </a:t>
            </a:r>
            <a:r>
              <a:rPr kumimoji="0" sz="1800" b="1" i="0" u="none" strike="noStrike" kern="1200" cap="none" spc="-13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Tahoma"/>
              </a:rPr>
              <a:t>4  </a:t>
            </a:r>
            <a:r>
              <a:rPr kumimoji="0" sz="1800" b="1" i="0" u="none" strike="noStrike" kern="1200" cap="none" spc="-175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Tahoma"/>
              </a:rPr>
              <a:t>m</a:t>
            </a:r>
            <a:r>
              <a:rPr kumimoji="0" sz="1800" b="1" i="0" u="none" strike="noStrike" kern="1200" cap="none" spc="-55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Tahoma"/>
              </a:rPr>
              <a:t>i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Tahoma"/>
              </a:rPr>
              <a:t>l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Tahoma"/>
              </a:rPr>
              <a:t>y</a:t>
            </a:r>
            <a:r>
              <a:rPr kumimoji="0" sz="1800" b="1" i="0" u="none" strike="noStrike" kern="1200" cap="none" spc="-114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Tahoma"/>
              </a:rPr>
              <a:t>o</a:t>
            </a:r>
            <a:r>
              <a:rPr kumimoji="0" sz="1800" b="1" i="0" u="none" strike="noStrike" kern="1200" cap="none" spc="-125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Tahoma"/>
              </a:rPr>
              <a:t>n</a:t>
            </a:r>
            <a:r>
              <a:rPr kumimoji="0" sz="1800" b="1" i="0" u="none" strike="noStrike" kern="1200" cap="none" spc="-175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Tahoma"/>
              </a:rPr>
              <a:t> </a:t>
            </a:r>
            <a:r>
              <a:rPr kumimoji="0" sz="1800" b="1" i="0" u="none" strike="noStrike" kern="1200" cap="none" spc="-33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Verdana"/>
              </a:rPr>
              <a:t>€</a:t>
            </a:r>
            <a:r>
              <a:rPr kumimoji="0" sz="1800" b="1" i="0" u="none" strike="noStrike" kern="1200" cap="none" spc="-254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Verdana"/>
              </a:rPr>
              <a:t> </a:t>
            </a:r>
            <a:r>
              <a:rPr kumimoji="0" sz="1800" b="1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kad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ar</a:t>
            </a:r>
            <a:r>
              <a:rPr kumimoji="0" sz="1800" b="1" i="0" u="none" strike="noStrike" kern="120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 </a:t>
            </a:r>
            <a:r>
              <a:rPr kumimoji="0" sz="1800" b="1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h</a:t>
            </a:r>
            <a:r>
              <a:rPr kumimoji="0" sz="1800" b="1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i</a:t>
            </a:r>
            <a:r>
              <a:rPr kumimoji="0" sz="1800" b="1" i="0" u="none" strike="noStrike" kern="120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b</a:t>
            </a:r>
            <a:r>
              <a:rPr kumimoji="0" sz="1800" b="1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  </a:t>
            </a:r>
            <a:r>
              <a:rPr kumimoji="0" sz="18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de</a:t>
            </a:r>
            <a:r>
              <a:rPr kumimoji="0" sz="1800" b="1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s</a:t>
            </a:r>
            <a:r>
              <a:rPr kumimoji="0" sz="18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t</a:t>
            </a:r>
            <a:r>
              <a:rPr kumimoji="0" sz="1800" b="1" i="0" u="none" strike="noStrike" kern="120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</a:t>
            </a:r>
            <a:r>
              <a:rPr kumimoji="0" sz="1800" b="1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Verdana"/>
              </a:rPr>
              <a:t>ğ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i</a:t>
            </a:r>
            <a:r>
              <a:rPr kumimoji="0" sz="1800" b="1" i="0" u="none" strike="noStrike" kern="120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 </a:t>
            </a:r>
            <a:r>
              <a:rPr kumimoji="0" sz="1800" b="1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sa</a:t>
            </a:r>
            <a:r>
              <a:rPr kumimoji="0" sz="1800" b="1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Verdana"/>
              </a:rPr>
              <a:t>ğ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l</a:t>
            </a:r>
            <a:r>
              <a:rPr kumimoji="0" sz="1800" b="1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a</a:t>
            </a:r>
            <a:r>
              <a:rPr kumimoji="0" sz="1800" b="1" i="0" u="none" strike="noStrike" kern="1200" cap="none" spc="-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m</a:t>
            </a:r>
            <a:r>
              <a:rPr kumimoji="0" sz="1800" b="1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a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k</a:t>
            </a:r>
            <a:r>
              <a:rPr kumimoji="0" sz="18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t</a:t>
            </a:r>
            <a:r>
              <a:rPr kumimoji="0" sz="1800" b="1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a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d</a:t>
            </a:r>
            <a:r>
              <a:rPr kumimoji="0" sz="18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ır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538345" y="2767898"/>
            <a:ext cx="2850515" cy="2961005"/>
            <a:chOff x="4538345" y="2767898"/>
            <a:chExt cx="2850515" cy="2961005"/>
          </a:xfrm>
        </p:grpSpPr>
        <p:sp>
          <p:nvSpPr>
            <p:cNvPr id="16" name="object 16"/>
            <p:cNvSpPr/>
            <p:nvPr/>
          </p:nvSpPr>
          <p:spPr>
            <a:xfrm>
              <a:off x="4541520" y="2771073"/>
              <a:ext cx="2844165" cy="2954655"/>
            </a:xfrm>
            <a:custGeom>
              <a:avLst/>
              <a:gdLst/>
              <a:ahLst/>
              <a:cxnLst/>
              <a:rect l="l" t="t" r="r" b="b"/>
              <a:pathLst>
                <a:path w="2844165" h="2954654">
                  <a:moveTo>
                    <a:pt x="2369761" y="0"/>
                  </a:moveTo>
                  <a:lnTo>
                    <a:pt x="473962" y="0"/>
                  </a:lnTo>
                  <a:lnTo>
                    <a:pt x="425502" y="2447"/>
                  </a:lnTo>
                  <a:lnTo>
                    <a:pt x="378442" y="9629"/>
                  </a:lnTo>
                  <a:lnTo>
                    <a:pt x="333020" y="21308"/>
                  </a:lnTo>
                  <a:lnTo>
                    <a:pt x="289475" y="37246"/>
                  </a:lnTo>
                  <a:lnTo>
                    <a:pt x="248044" y="57204"/>
                  </a:lnTo>
                  <a:lnTo>
                    <a:pt x="208965" y="80945"/>
                  </a:lnTo>
                  <a:lnTo>
                    <a:pt x="172478" y="108230"/>
                  </a:lnTo>
                  <a:lnTo>
                    <a:pt x="138820" y="138820"/>
                  </a:lnTo>
                  <a:lnTo>
                    <a:pt x="108230" y="172478"/>
                  </a:lnTo>
                  <a:lnTo>
                    <a:pt x="80945" y="208965"/>
                  </a:lnTo>
                  <a:lnTo>
                    <a:pt x="57204" y="248044"/>
                  </a:lnTo>
                  <a:lnTo>
                    <a:pt x="37246" y="289475"/>
                  </a:lnTo>
                  <a:lnTo>
                    <a:pt x="21308" y="333020"/>
                  </a:lnTo>
                  <a:lnTo>
                    <a:pt x="9629" y="378442"/>
                  </a:lnTo>
                  <a:lnTo>
                    <a:pt x="2447" y="425502"/>
                  </a:lnTo>
                  <a:lnTo>
                    <a:pt x="0" y="473962"/>
                  </a:lnTo>
                  <a:lnTo>
                    <a:pt x="0" y="2480085"/>
                  </a:lnTo>
                  <a:lnTo>
                    <a:pt x="2447" y="2528545"/>
                  </a:lnTo>
                  <a:lnTo>
                    <a:pt x="9629" y="2575605"/>
                  </a:lnTo>
                  <a:lnTo>
                    <a:pt x="21308" y="2621027"/>
                  </a:lnTo>
                  <a:lnTo>
                    <a:pt x="37246" y="2664572"/>
                  </a:lnTo>
                  <a:lnTo>
                    <a:pt x="57204" y="2706003"/>
                  </a:lnTo>
                  <a:lnTo>
                    <a:pt x="80945" y="2745082"/>
                  </a:lnTo>
                  <a:lnTo>
                    <a:pt x="108230" y="2781569"/>
                  </a:lnTo>
                  <a:lnTo>
                    <a:pt x="138820" y="2815227"/>
                  </a:lnTo>
                  <a:lnTo>
                    <a:pt x="172478" y="2845817"/>
                  </a:lnTo>
                  <a:lnTo>
                    <a:pt x="208965" y="2873102"/>
                  </a:lnTo>
                  <a:lnTo>
                    <a:pt x="248044" y="2896843"/>
                  </a:lnTo>
                  <a:lnTo>
                    <a:pt x="289475" y="2916801"/>
                  </a:lnTo>
                  <a:lnTo>
                    <a:pt x="333020" y="2932739"/>
                  </a:lnTo>
                  <a:lnTo>
                    <a:pt x="378442" y="2944418"/>
                  </a:lnTo>
                  <a:lnTo>
                    <a:pt x="425502" y="2951601"/>
                  </a:lnTo>
                  <a:lnTo>
                    <a:pt x="473962" y="2954048"/>
                  </a:lnTo>
                  <a:lnTo>
                    <a:pt x="2369761" y="2954048"/>
                  </a:lnTo>
                  <a:lnTo>
                    <a:pt x="2418221" y="2951601"/>
                  </a:lnTo>
                  <a:lnTo>
                    <a:pt x="2465281" y="2944418"/>
                  </a:lnTo>
                  <a:lnTo>
                    <a:pt x="2510704" y="2932739"/>
                  </a:lnTo>
                  <a:lnTo>
                    <a:pt x="2554249" y="2916801"/>
                  </a:lnTo>
                  <a:lnTo>
                    <a:pt x="2595680" y="2896843"/>
                  </a:lnTo>
                  <a:lnTo>
                    <a:pt x="2634759" y="2873102"/>
                  </a:lnTo>
                  <a:lnTo>
                    <a:pt x="2671246" y="2845817"/>
                  </a:lnTo>
                  <a:lnTo>
                    <a:pt x="2704904" y="2815227"/>
                  </a:lnTo>
                  <a:lnTo>
                    <a:pt x="2735494" y="2781569"/>
                  </a:lnTo>
                  <a:lnTo>
                    <a:pt x="2762779" y="2745082"/>
                  </a:lnTo>
                  <a:lnTo>
                    <a:pt x="2786519" y="2706003"/>
                  </a:lnTo>
                  <a:lnTo>
                    <a:pt x="2806478" y="2664572"/>
                  </a:lnTo>
                  <a:lnTo>
                    <a:pt x="2822415" y="2621027"/>
                  </a:lnTo>
                  <a:lnTo>
                    <a:pt x="2834095" y="2575605"/>
                  </a:lnTo>
                  <a:lnTo>
                    <a:pt x="2841277" y="2528545"/>
                  </a:lnTo>
                  <a:lnTo>
                    <a:pt x="2843724" y="2480085"/>
                  </a:lnTo>
                  <a:lnTo>
                    <a:pt x="2843724" y="473962"/>
                  </a:lnTo>
                  <a:lnTo>
                    <a:pt x="2841277" y="425502"/>
                  </a:lnTo>
                  <a:lnTo>
                    <a:pt x="2834095" y="378442"/>
                  </a:lnTo>
                  <a:lnTo>
                    <a:pt x="2822415" y="333020"/>
                  </a:lnTo>
                  <a:lnTo>
                    <a:pt x="2806478" y="289475"/>
                  </a:lnTo>
                  <a:lnTo>
                    <a:pt x="2786519" y="248044"/>
                  </a:lnTo>
                  <a:lnTo>
                    <a:pt x="2762779" y="208965"/>
                  </a:lnTo>
                  <a:lnTo>
                    <a:pt x="2735494" y="172478"/>
                  </a:lnTo>
                  <a:lnTo>
                    <a:pt x="2704904" y="138820"/>
                  </a:lnTo>
                  <a:lnTo>
                    <a:pt x="2671246" y="108230"/>
                  </a:lnTo>
                  <a:lnTo>
                    <a:pt x="2634759" y="80945"/>
                  </a:lnTo>
                  <a:lnTo>
                    <a:pt x="2595680" y="57204"/>
                  </a:lnTo>
                  <a:lnTo>
                    <a:pt x="2554249" y="37246"/>
                  </a:lnTo>
                  <a:lnTo>
                    <a:pt x="2510704" y="21308"/>
                  </a:lnTo>
                  <a:lnTo>
                    <a:pt x="2465281" y="9629"/>
                  </a:lnTo>
                  <a:lnTo>
                    <a:pt x="2418221" y="2447"/>
                  </a:lnTo>
                  <a:lnTo>
                    <a:pt x="2369761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541520" y="2771073"/>
              <a:ext cx="2844165" cy="2954655"/>
            </a:xfrm>
            <a:custGeom>
              <a:avLst/>
              <a:gdLst/>
              <a:ahLst/>
              <a:cxnLst/>
              <a:rect l="l" t="t" r="r" b="b"/>
              <a:pathLst>
                <a:path w="2844165" h="2954654">
                  <a:moveTo>
                    <a:pt x="0" y="473962"/>
                  </a:moveTo>
                  <a:lnTo>
                    <a:pt x="2447" y="425502"/>
                  </a:lnTo>
                  <a:lnTo>
                    <a:pt x="9629" y="378442"/>
                  </a:lnTo>
                  <a:lnTo>
                    <a:pt x="21308" y="333020"/>
                  </a:lnTo>
                  <a:lnTo>
                    <a:pt x="37246" y="289474"/>
                  </a:lnTo>
                  <a:lnTo>
                    <a:pt x="57204" y="248043"/>
                  </a:lnTo>
                  <a:lnTo>
                    <a:pt x="80945" y="208965"/>
                  </a:lnTo>
                  <a:lnTo>
                    <a:pt x="108230" y="172478"/>
                  </a:lnTo>
                  <a:lnTo>
                    <a:pt x="138820" y="138820"/>
                  </a:lnTo>
                  <a:lnTo>
                    <a:pt x="172478" y="108230"/>
                  </a:lnTo>
                  <a:lnTo>
                    <a:pt x="208965" y="80945"/>
                  </a:lnTo>
                  <a:lnTo>
                    <a:pt x="248044" y="57204"/>
                  </a:lnTo>
                  <a:lnTo>
                    <a:pt x="289475" y="37246"/>
                  </a:lnTo>
                  <a:lnTo>
                    <a:pt x="333020" y="21308"/>
                  </a:lnTo>
                  <a:lnTo>
                    <a:pt x="378442" y="9629"/>
                  </a:lnTo>
                  <a:lnTo>
                    <a:pt x="425502" y="2447"/>
                  </a:lnTo>
                  <a:lnTo>
                    <a:pt x="473962" y="0"/>
                  </a:lnTo>
                  <a:lnTo>
                    <a:pt x="2369762" y="0"/>
                  </a:lnTo>
                  <a:lnTo>
                    <a:pt x="2418222" y="2447"/>
                  </a:lnTo>
                  <a:lnTo>
                    <a:pt x="2465282" y="9629"/>
                  </a:lnTo>
                  <a:lnTo>
                    <a:pt x="2510704" y="21308"/>
                  </a:lnTo>
                  <a:lnTo>
                    <a:pt x="2554250" y="37246"/>
                  </a:lnTo>
                  <a:lnTo>
                    <a:pt x="2595681" y="57204"/>
                  </a:lnTo>
                  <a:lnTo>
                    <a:pt x="2634759" y="80945"/>
                  </a:lnTo>
                  <a:lnTo>
                    <a:pt x="2671246" y="108230"/>
                  </a:lnTo>
                  <a:lnTo>
                    <a:pt x="2704904" y="138820"/>
                  </a:lnTo>
                  <a:lnTo>
                    <a:pt x="2735495" y="172478"/>
                  </a:lnTo>
                  <a:lnTo>
                    <a:pt x="2762779" y="208965"/>
                  </a:lnTo>
                  <a:lnTo>
                    <a:pt x="2786520" y="248043"/>
                  </a:lnTo>
                  <a:lnTo>
                    <a:pt x="2806478" y="289474"/>
                  </a:lnTo>
                  <a:lnTo>
                    <a:pt x="2822416" y="333020"/>
                  </a:lnTo>
                  <a:lnTo>
                    <a:pt x="2834095" y="378442"/>
                  </a:lnTo>
                  <a:lnTo>
                    <a:pt x="2841278" y="425502"/>
                  </a:lnTo>
                  <a:lnTo>
                    <a:pt x="2843725" y="473962"/>
                  </a:lnTo>
                  <a:lnTo>
                    <a:pt x="2843725" y="2480086"/>
                  </a:lnTo>
                  <a:lnTo>
                    <a:pt x="2841278" y="2528545"/>
                  </a:lnTo>
                  <a:lnTo>
                    <a:pt x="2834095" y="2575605"/>
                  </a:lnTo>
                  <a:lnTo>
                    <a:pt x="2822416" y="2621027"/>
                  </a:lnTo>
                  <a:lnTo>
                    <a:pt x="2806478" y="2664573"/>
                  </a:lnTo>
                  <a:lnTo>
                    <a:pt x="2786520" y="2706004"/>
                  </a:lnTo>
                  <a:lnTo>
                    <a:pt x="2762779" y="2745082"/>
                  </a:lnTo>
                  <a:lnTo>
                    <a:pt x="2735495" y="2781569"/>
                  </a:lnTo>
                  <a:lnTo>
                    <a:pt x="2704904" y="2815227"/>
                  </a:lnTo>
                  <a:lnTo>
                    <a:pt x="2671246" y="2845818"/>
                  </a:lnTo>
                  <a:lnTo>
                    <a:pt x="2634759" y="2873102"/>
                  </a:lnTo>
                  <a:lnTo>
                    <a:pt x="2595681" y="2896843"/>
                  </a:lnTo>
                  <a:lnTo>
                    <a:pt x="2554250" y="2916801"/>
                  </a:lnTo>
                  <a:lnTo>
                    <a:pt x="2510704" y="2932739"/>
                  </a:lnTo>
                  <a:lnTo>
                    <a:pt x="2465282" y="2944418"/>
                  </a:lnTo>
                  <a:lnTo>
                    <a:pt x="2418222" y="2951601"/>
                  </a:lnTo>
                  <a:lnTo>
                    <a:pt x="2369762" y="2954048"/>
                  </a:lnTo>
                  <a:lnTo>
                    <a:pt x="473962" y="2954048"/>
                  </a:lnTo>
                  <a:lnTo>
                    <a:pt x="425502" y="2951601"/>
                  </a:lnTo>
                  <a:lnTo>
                    <a:pt x="378442" y="2944418"/>
                  </a:lnTo>
                  <a:lnTo>
                    <a:pt x="333020" y="2932739"/>
                  </a:lnTo>
                  <a:lnTo>
                    <a:pt x="289475" y="2916801"/>
                  </a:lnTo>
                  <a:lnTo>
                    <a:pt x="248044" y="2896843"/>
                  </a:lnTo>
                  <a:lnTo>
                    <a:pt x="208965" y="2873102"/>
                  </a:lnTo>
                  <a:lnTo>
                    <a:pt x="172478" y="2845818"/>
                  </a:lnTo>
                  <a:lnTo>
                    <a:pt x="138820" y="2815227"/>
                  </a:lnTo>
                  <a:lnTo>
                    <a:pt x="108230" y="2781569"/>
                  </a:lnTo>
                  <a:lnTo>
                    <a:pt x="80945" y="2745082"/>
                  </a:lnTo>
                  <a:lnTo>
                    <a:pt x="57204" y="2706004"/>
                  </a:lnTo>
                  <a:lnTo>
                    <a:pt x="37246" y="2664573"/>
                  </a:lnTo>
                  <a:lnTo>
                    <a:pt x="21308" y="2621027"/>
                  </a:lnTo>
                  <a:lnTo>
                    <a:pt x="9629" y="2575605"/>
                  </a:lnTo>
                  <a:lnTo>
                    <a:pt x="2447" y="2528545"/>
                  </a:lnTo>
                  <a:lnTo>
                    <a:pt x="0" y="2480086"/>
                  </a:lnTo>
                  <a:lnTo>
                    <a:pt x="0" y="473962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759078" y="3334003"/>
            <a:ext cx="2350135" cy="1520929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894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Ye</a:t>
            </a:r>
            <a:r>
              <a:rPr kumimoji="0" sz="1800" b="1" i="0" u="none" strike="noStrike" kern="1200" cap="none" spc="-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n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i</a:t>
            </a:r>
            <a:r>
              <a:rPr kumimoji="0" sz="1800" b="1" i="0" u="none" strike="noStrike" kern="120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 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b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i</a:t>
            </a:r>
            <a:r>
              <a:rPr kumimoji="0" sz="18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r</a:t>
            </a:r>
            <a:r>
              <a:rPr kumimoji="0" sz="1800" b="1" i="0" u="none" strike="noStrike" kern="120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 </a:t>
            </a:r>
            <a:r>
              <a:rPr kumimoji="0" sz="1800" b="1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t</a:t>
            </a:r>
            <a:r>
              <a:rPr kumimoji="0" sz="1800" b="1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k</a:t>
            </a:r>
            <a:r>
              <a:rPr kumimoji="0" sz="1800" b="1" i="0" u="none" strike="noStrike" kern="120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n</a:t>
            </a:r>
            <a:r>
              <a:rPr kumimoji="0" sz="1800" b="1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o</a:t>
            </a:r>
            <a:r>
              <a:rPr kumimoji="0" sz="1800" b="1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l</a:t>
            </a:r>
            <a:r>
              <a:rPr kumimoji="0" sz="1800" b="1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o</a:t>
            </a:r>
            <a:r>
              <a:rPr kumimoji="0" sz="1800" b="1" i="0" u="none" strike="noStrike" kern="120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j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i</a:t>
            </a:r>
            <a:r>
              <a:rPr kumimoji="0" sz="1800" b="1" i="0" u="none" strike="noStrike" kern="120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y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i  </a:t>
            </a:r>
            <a:r>
              <a:rPr kumimoji="0" sz="1800" b="1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olgunla</a:t>
            </a:r>
            <a:r>
              <a:rPr kumimoji="0" sz="1800" b="1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Verdana"/>
              </a:rPr>
              <a:t>ş</a:t>
            </a:r>
            <a:r>
              <a:rPr kumimoji="0" sz="1800" b="1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tırmak, </a:t>
            </a:r>
            <a:r>
              <a:rPr kumimoji="0" sz="1800" b="1" i="0" u="none" strike="noStrike" kern="120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 </a:t>
            </a:r>
            <a:r>
              <a:rPr kumimoji="0" sz="1800" b="1" i="0" u="none" strike="noStrike" kern="120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ge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l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i</a:t>
            </a:r>
            <a:r>
              <a:rPr kumimoji="0" sz="1800" b="1" i="0" u="none" strike="noStrike" kern="1200" cap="none" spc="-2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Verdana"/>
              </a:rPr>
              <a:t>ş</a:t>
            </a:r>
            <a:r>
              <a:rPr kumimoji="0" sz="18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t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i</a:t>
            </a:r>
            <a:r>
              <a:rPr kumimoji="0" sz="18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r</a:t>
            </a:r>
            <a:r>
              <a:rPr kumimoji="0" sz="1800" b="1" i="0" u="none" strike="noStrike" kern="1200" cap="none" spc="-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m</a:t>
            </a:r>
            <a:r>
              <a:rPr kumimoji="0" sz="1800" b="1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k</a:t>
            </a:r>
            <a:r>
              <a:rPr kumimoji="0" sz="1800" b="1" i="0" u="none" strike="noStrike" kern="120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 </a:t>
            </a:r>
            <a:r>
              <a:rPr kumimoji="0" sz="1800" b="1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v</a:t>
            </a:r>
            <a:r>
              <a:rPr kumimoji="0" sz="18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</a:t>
            </a:r>
            <a:r>
              <a:rPr kumimoji="0" sz="1800" b="1" i="0" u="none" strike="noStrike" kern="120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 </a:t>
            </a:r>
            <a:r>
              <a:rPr kumimoji="0" sz="1800" b="1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pa</a:t>
            </a:r>
            <a:r>
              <a:rPr kumimoji="0" sz="1800" b="1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z</a:t>
            </a:r>
            <a:r>
              <a:rPr kumimoji="0" sz="1800" b="1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a</a:t>
            </a:r>
            <a:r>
              <a:rPr kumimoji="0" sz="18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r</a:t>
            </a:r>
            <a:r>
              <a:rPr kumimoji="0" sz="18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a  </a:t>
            </a:r>
            <a:r>
              <a:rPr kumimoji="0" sz="1800" b="1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su</a:t>
            </a:r>
            <a:r>
              <a:rPr kumimoji="0" sz="1800" b="1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n</a:t>
            </a:r>
            <a:r>
              <a:rPr kumimoji="0" sz="1800" b="1" i="0" u="none" strike="noStrike" kern="1200" cap="none" spc="-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m</a:t>
            </a:r>
            <a:r>
              <a:rPr kumimoji="0" sz="1800" b="1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a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k</a:t>
            </a:r>
            <a:r>
              <a:rPr kumimoji="0" sz="1800" b="1" i="0" u="none" strike="noStrike" kern="120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 </a:t>
            </a:r>
            <a:r>
              <a:rPr kumimoji="0" sz="1800" b="1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ü</a:t>
            </a:r>
            <a:r>
              <a:rPr kumimoji="0" sz="18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z</a:t>
            </a:r>
            <a:r>
              <a:rPr kumimoji="0" sz="1800" b="1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</a:t>
            </a:r>
            <a:r>
              <a:rPr kumimoji="0" sz="18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r</a:t>
            </a:r>
            <a:r>
              <a:rPr kumimoji="0" sz="1800" b="1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  </a:t>
            </a:r>
            <a:r>
              <a:rPr kumimoji="0" sz="1800" b="1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h</a:t>
            </a:r>
            <a:r>
              <a:rPr kumimoji="0" sz="1800" b="1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a</a:t>
            </a:r>
            <a:r>
              <a:rPr kumimoji="0" sz="1800" b="1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z</a:t>
            </a:r>
            <a:r>
              <a:rPr kumimoji="0" sz="18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ı</a:t>
            </a:r>
            <a:r>
              <a:rPr kumimoji="0" sz="18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r</a:t>
            </a:r>
            <a:r>
              <a:rPr kumimoji="0" sz="18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l</a:t>
            </a:r>
            <a:r>
              <a:rPr kumimoji="0" sz="1800" b="1" i="0" u="none" strike="noStrike" kern="120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a</a:t>
            </a:r>
            <a:r>
              <a:rPr kumimoji="0" sz="1800" b="1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n</a:t>
            </a:r>
            <a:r>
              <a:rPr kumimoji="0" sz="1800" b="1" i="0" u="none" strike="noStrike" kern="1200" cap="none" spc="-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m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ı</a:t>
            </a:r>
            <a:r>
              <a:rPr kumimoji="0" sz="1800" b="1" i="0" u="none" strike="noStrike" kern="1200" cap="none" spc="-2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Verdana"/>
              </a:rPr>
              <a:t>ş</a:t>
            </a:r>
            <a:r>
              <a:rPr kumimoji="0" sz="1800" b="1" i="0" u="none" strike="noStrike" kern="1200" cap="none" spc="-2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Verdana"/>
              </a:rPr>
              <a:t> </a:t>
            </a:r>
            <a:r>
              <a:rPr kumimoji="0" sz="1800" b="1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p</a:t>
            </a:r>
            <a:r>
              <a:rPr kumimoji="0" sz="18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r</a:t>
            </a:r>
            <a:r>
              <a:rPr kumimoji="0" sz="1800" b="1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o</a:t>
            </a:r>
            <a:r>
              <a:rPr kumimoji="0" sz="1800" b="1" i="0" u="none" strike="noStrike" kern="120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j</a:t>
            </a:r>
            <a:r>
              <a:rPr kumimoji="0" sz="1800" b="1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l</a:t>
            </a:r>
            <a:r>
              <a:rPr kumimoji="0" sz="1800" b="1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</a:t>
            </a:r>
            <a:r>
              <a:rPr kumimoji="0" sz="18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r</a:t>
            </a:r>
            <a:r>
              <a:rPr kumimoji="0" sz="1800" b="1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</a:t>
            </a:r>
            <a:r>
              <a:rPr kumimoji="0" sz="1800" b="1" i="0" u="none" strike="noStrike" kern="120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 </a:t>
            </a:r>
            <a:r>
              <a:rPr kumimoji="0" sz="1800" b="1" i="0" u="none" strike="noStrike" kern="1200" cap="none" spc="-13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Tahoma"/>
              </a:rPr>
              <a:t>4  </a:t>
            </a:r>
            <a:r>
              <a:rPr kumimoji="0" sz="1800" b="1" i="0" u="none" strike="noStrike" kern="1200" cap="none" spc="-175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Tahoma"/>
              </a:rPr>
              <a:t>m</a:t>
            </a:r>
            <a:r>
              <a:rPr kumimoji="0" sz="1800" b="1" i="0" u="none" strike="noStrike" kern="1200" cap="none" spc="-55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Tahoma"/>
              </a:rPr>
              <a:t>i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Tahoma"/>
              </a:rPr>
              <a:t>l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Tahoma"/>
              </a:rPr>
              <a:t>y</a:t>
            </a:r>
            <a:r>
              <a:rPr kumimoji="0" sz="1800" b="1" i="0" u="none" strike="noStrike" kern="1200" cap="none" spc="-114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Tahoma"/>
              </a:rPr>
              <a:t>o</a:t>
            </a:r>
            <a:r>
              <a:rPr kumimoji="0" sz="1800" b="1" i="0" u="none" strike="noStrike" kern="1200" cap="none" spc="-125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Tahoma"/>
              </a:rPr>
              <a:t>n</a:t>
            </a:r>
            <a:r>
              <a:rPr kumimoji="0" sz="1800" b="1" i="0" u="none" strike="noStrike" kern="1200" cap="none" spc="-17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Tahoma"/>
              </a:rPr>
              <a:t> </a:t>
            </a:r>
            <a:r>
              <a:rPr kumimoji="0" sz="1800" b="1" i="0" u="none" strike="noStrike" kern="1200" cap="none" spc="-33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Verdana"/>
              </a:rPr>
              <a:t>€</a:t>
            </a:r>
            <a:r>
              <a:rPr kumimoji="0" sz="1800" b="1" i="0" u="none" strike="noStrike" kern="1200" cap="none" spc="-254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Verdana"/>
              </a:rPr>
              <a:t> </a:t>
            </a:r>
            <a:r>
              <a:rPr kumimoji="0" sz="1800" b="1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kad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ar</a:t>
            </a:r>
            <a:r>
              <a:rPr kumimoji="0" sz="1800" b="1" i="0" u="none" strike="noStrike" kern="120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 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d</a:t>
            </a:r>
            <a:r>
              <a:rPr kumimoji="0" sz="1800" b="1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</a:t>
            </a:r>
            <a:r>
              <a:rPr kumimoji="0" sz="1800" b="1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s</a:t>
            </a:r>
            <a:r>
              <a:rPr kumimoji="0" sz="18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t</a:t>
            </a:r>
            <a:r>
              <a:rPr kumimoji="0" sz="1800" b="1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e</a:t>
            </a:r>
            <a:r>
              <a:rPr kumimoji="0" sz="18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k  </a:t>
            </a:r>
            <a:r>
              <a:rPr kumimoji="0" sz="1800" b="1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sa</a:t>
            </a:r>
            <a:r>
              <a:rPr kumimoji="0" sz="1800" b="1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Verdana"/>
              </a:rPr>
              <a:t>ğ</a:t>
            </a:r>
            <a:r>
              <a:rPr kumimoji="0" sz="1800" b="1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Tahoma"/>
              </a:rPr>
              <a:t>lanmaktadır.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451215" y="2767897"/>
            <a:ext cx="2850515" cy="2961005"/>
            <a:chOff x="8451215" y="2767897"/>
            <a:chExt cx="2850515" cy="2961005"/>
          </a:xfrm>
        </p:grpSpPr>
        <p:sp>
          <p:nvSpPr>
            <p:cNvPr id="20" name="object 20"/>
            <p:cNvSpPr/>
            <p:nvPr/>
          </p:nvSpPr>
          <p:spPr>
            <a:xfrm>
              <a:off x="8454390" y="2771072"/>
              <a:ext cx="2844165" cy="2954655"/>
            </a:xfrm>
            <a:custGeom>
              <a:avLst/>
              <a:gdLst/>
              <a:ahLst/>
              <a:cxnLst/>
              <a:rect l="l" t="t" r="r" b="b"/>
              <a:pathLst>
                <a:path w="2844165" h="2954654">
                  <a:moveTo>
                    <a:pt x="2369761" y="0"/>
                  </a:moveTo>
                  <a:lnTo>
                    <a:pt x="473962" y="0"/>
                  </a:lnTo>
                  <a:lnTo>
                    <a:pt x="425502" y="2447"/>
                  </a:lnTo>
                  <a:lnTo>
                    <a:pt x="378442" y="9629"/>
                  </a:lnTo>
                  <a:lnTo>
                    <a:pt x="333020" y="21308"/>
                  </a:lnTo>
                  <a:lnTo>
                    <a:pt x="289475" y="37246"/>
                  </a:lnTo>
                  <a:lnTo>
                    <a:pt x="248044" y="57204"/>
                  </a:lnTo>
                  <a:lnTo>
                    <a:pt x="208965" y="80945"/>
                  </a:lnTo>
                  <a:lnTo>
                    <a:pt x="172478" y="108230"/>
                  </a:lnTo>
                  <a:lnTo>
                    <a:pt x="138820" y="138820"/>
                  </a:lnTo>
                  <a:lnTo>
                    <a:pt x="108230" y="172478"/>
                  </a:lnTo>
                  <a:lnTo>
                    <a:pt x="80945" y="208965"/>
                  </a:lnTo>
                  <a:lnTo>
                    <a:pt x="57204" y="248044"/>
                  </a:lnTo>
                  <a:lnTo>
                    <a:pt x="37246" y="289475"/>
                  </a:lnTo>
                  <a:lnTo>
                    <a:pt x="21308" y="333020"/>
                  </a:lnTo>
                  <a:lnTo>
                    <a:pt x="9629" y="378442"/>
                  </a:lnTo>
                  <a:lnTo>
                    <a:pt x="2447" y="425502"/>
                  </a:lnTo>
                  <a:lnTo>
                    <a:pt x="0" y="473962"/>
                  </a:lnTo>
                  <a:lnTo>
                    <a:pt x="0" y="2480085"/>
                  </a:lnTo>
                  <a:lnTo>
                    <a:pt x="2447" y="2528545"/>
                  </a:lnTo>
                  <a:lnTo>
                    <a:pt x="9629" y="2575605"/>
                  </a:lnTo>
                  <a:lnTo>
                    <a:pt x="21308" y="2621027"/>
                  </a:lnTo>
                  <a:lnTo>
                    <a:pt x="37246" y="2664573"/>
                  </a:lnTo>
                  <a:lnTo>
                    <a:pt x="57204" y="2706004"/>
                  </a:lnTo>
                  <a:lnTo>
                    <a:pt x="80945" y="2745082"/>
                  </a:lnTo>
                  <a:lnTo>
                    <a:pt x="108230" y="2781570"/>
                  </a:lnTo>
                  <a:lnTo>
                    <a:pt x="138820" y="2815228"/>
                  </a:lnTo>
                  <a:lnTo>
                    <a:pt x="172478" y="2845818"/>
                  </a:lnTo>
                  <a:lnTo>
                    <a:pt x="208965" y="2873103"/>
                  </a:lnTo>
                  <a:lnTo>
                    <a:pt x="248044" y="2896843"/>
                  </a:lnTo>
                  <a:lnTo>
                    <a:pt x="289475" y="2916802"/>
                  </a:lnTo>
                  <a:lnTo>
                    <a:pt x="333020" y="2932739"/>
                  </a:lnTo>
                  <a:lnTo>
                    <a:pt x="378442" y="2944419"/>
                  </a:lnTo>
                  <a:lnTo>
                    <a:pt x="425502" y="2951601"/>
                  </a:lnTo>
                  <a:lnTo>
                    <a:pt x="473962" y="2954048"/>
                  </a:lnTo>
                  <a:lnTo>
                    <a:pt x="2369761" y="2954048"/>
                  </a:lnTo>
                  <a:lnTo>
                    <a:pt x="2418221" y="2951601"/>
                  </a:lnTo>
                  <a:lnTo>
                    <a:pt x="2465281" y="2944419"/>
                  </a:lnTo>
                  <a:lnTo>
                    <a:pt x="2510703" y="2932739"/>
                  </a:lnTo>
                  <a:lnTo>
                    <a:pt x="2554249" y="2916802"/>
                  </a:lnTo>
                  <a:lnTo>
                    <a:pt x="2595680" y="2896843"/>
                  </a:lnTo>
                  <a:lnTo>
                    <a:pt x="2634758" y="2873103"/>
                  </a:lnTo>
                  <a:lnTo>
                    <a:pt x="2671245" y="2845818"/>
                  </a:lnTo>
                  <a:lnTo>
                    <a:pt x="2704903" y="2815228"/>
                  </a:lnTo>
                  <a:lnTo>
                    <a:pt x="2735494" y="2781570"/>
                  </a:lnTo>
                  <a:lnTo>
                    <a:pt x="2762778" y="2745082"/>
                  </a:lnTo>
                  <a:lnTo>
                    <a:pt x="2786519" y="2706004"/>
                  </a:lnTo>
                  <a:lnTo>
                    <a:pt x="2806477" y="2664573"/>
                  </a:lnTo>
                  <a:lnTo>
                    <a:pt x="2822415" y="2621027"/>
                  </a:lnTo>
                  <a:lnTo>
                    <a:pt x="2834095" y="2575605"/>
                  </a:lnTo>
                  <a:lnTo>
                    <a:pt x="2841277" y="2528545"/>
                  </a:lnTo>
                  <a:lnTo>
                    <a:pt x="2843724" y="2480085"/>
                  </a:lnTo>
                  <a:lnTo>
                    <a:pt x="2843724" y="473962"/>
                  </a:lnTo>
                  <a:lnTo>
                    <a:pt x="2841277" y="425502"/>
                  </a:lnTo>
                  <a:lnTo>
                    <a:pt x="2834095" y="378442"/>
                  </a:lnTo>
                  <a:lnTo>
                    <a:pt x="2822415" y="333020"/>
                  </a:lnTo>
                  <a:lnTo>
                    <a:pt x="2806477" y="289475"/>
                  </a:lnTo>
                  <a:lnTo>
                    <a:pt x="2786519" y="248044"/>
                  </a:lnTo>
                  <a:lnTo>
                    <a:pt x="2762778" y="208965"/>
                  </a:lnTo>
                  <a:lnTo>
                    <a:pt x="2735494" y="172478"/>
                  </a:lnTo>
                  <a:lnTo>
                    <a:pt x="2704903" y="138820"/>
                  </a:lnTo>
                  <a:lnTo>
                    <a:pt x="2671245" y="108230"/>
                  </a:lnTo>
                  <a:lnTo>
                    <a:pt x="2634758" y="80945"/>
                  </a:lnTo>
                  <a:lnTo>
                    <a:pt x="2595680" y="57204"/>
                  </a:lnTo>
                  <a:lnTo>
                    <a:pt x="2554249" y="37246"/>
                  </a:lnTo>
                  <a:lnTo>
                    <a:pt x="2510703" y="21308"/>
                  </a:lnTo>
                  <a:lnTo>
                    <a:pt x="2465281" y="9629"/>
                  </a:lnTo>
                  <a:lnTo>
                    <a:pt x="2418221" y="2447"/>
                  </a:lnTo>
                  <a:lnTo>
                    <a:pt x="2369761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454390" y="2771072"/>
              <a:ext cx="2844165" cy="2954655"/>
            </a:xfrm>
            <a:custGeom>
              <a:avLst/>
              <a:gdLst/>
              <a:ahLst/>
              <a:cxnLst/>
              <a:rect l="l" t="t" r="r" b="b"/>
              <a:pathLst>
                <a:path w="2844165" h="2954654">
                  <a:moveTo>
                    <a:pt x="0" y="473962"/>
                  </a:moveTo>
                  <a:lnTo>
                    <a:pt x="2447" y="425502"/>
                  </a:lnTo>
                  <a:lnTo>
                    <a:pt x="9629" y="378442"/>
                  </a:lnTo>
                  <a:lnTo>
                    <a:pt x="21308" y="333020"/>
                  </a:lnTo>
                  <a:lnTo>
                    <a:pt x="37246" y="289474"/>
                  </a:lnTo>
                  <a:lnTo>
                    <a:pt x="57204" y="248043"/>
                  </a:lnTo>
                  <a:lnTo>
                    <a:pt x="80945" y="208965"/>
                  </a:lnTo>
                  <a:lnTo>
                    <a:pt x="108230" y="172478"/>
                  </a:lnTo>
                  <a:lnTo>
                    <a:pt x="138820" y="138820"/>
                  </a:lnTo>
                  <a:lnTo>
                    <a:pt x="172478" y="108230"/>
                  </a:lnTo>
                  <a:lnTo>
                    <a:pt x="208965" y="80945"/>
                  </a:lnTo>
                  <a:lnTo>
                    <a:pt x="248044" y="57204"/>
                  </a:lnTo>
                  <a:lnTo>
                    <a:pt x="289475" y="37246"/>
                  </a:lnTo>
                  <a:lnTo>
                    <a:pt x="333020" y="21308"/>
                  </a:lnTo>
                  <a:lnTo>
                    <a:pt x="378442" y="9629"/>
                  </a:lnTo>
                  <a:lnTo>
                    <a:pt x="425502" y="2447"/>
                  </a:lnTo>
                  <a:lnTo>
                    <a:pt x="473962" y="0"/>
                  </a:lnTo>
                  <a:lnTo>
                    <a:pt x="2369762" y="0"/>
                  </a:lnTo>
                  <a:lnTo>
                    <a:pt x="2418222" y="2447"/>
                  </a:lnTo>
                  <a:lnTo>
                    <a:pt x="2465282" y="9629"/>
                  </a:lnTo>
                  <a:lnTo>
                    <a:pt x="2510704" y="21308"/>
                  </a:lnTo>
                  <a:lnTo>
                    <a:pt x="2554250" y="37246"/>
                  </a:lnTo>
                  <a:lnTo>
                    <a:pt x="2595681" y="57204"/>
                  </a:lnTo>
                  <a:lnTo>
                    <a:pt x="2634759" y="80945"/>
                  </a:lnTo>
                  <a:lnTo>
                    <a:pt x="2671246" y="108230"/>
                  </a:lnTo>
                  <a:lnTo>
                    <a:pt x="2704904" y="138820"/>
                  </a:lnTo>
                  <a:lnTo>
                    <a:pt x="2735495" y="172478"/>
                  </a:lnTo>
                  <a:lnTo>
                    <a:pt x="2762779" y="208965"/>
                  </a:lnTo>
                  <a:lnTo>
                    <a:pt x="2786520" y="248043"/>
                  </a:lnTo>
                  <a:lnTo>
                    <a:pt x="2806478" y="289474"/>
                  </a:lnTo>
                  <a:lnTo>
                    <a:pt x="2822416" y="333020"/>
                  </a:lnTo>
                  <a:lnTo>
                    <a:pt x="2834095" y="378442"/>
                  </a:lnTo>
                  <a:lnTo>
                    <a:pt x="2841278" y="425502"/>
                  </a:lnTo>
                  <a:lnTo>
                    <a:pt x="2843725" y="473962"/>
                  </a:lnTo>
                  <a:lnTo>
                    <a:pt x="2843725" y="2480086"/>
                  </a:lnTo>
                  <a:lnTo>
                    <a:pt x="2841278" y="2528545"/>
                  </a:lnTo>
                  <a:lnTo>
                    <a:pt x="2834095" y="2575605"/>
                  </a:lnTo>
                  <a:lnTo>
                    <a:pt x="2822416" y="2621027"/>
                  </a:lnTo>
                  <a:lnTo>
                    <a:pt x="2806478" y="2664573"/>
                  </a:lnTo>
                  <a:lnTo>
                    <a:pt x="2786520" y="2706004"/>
                  </a:lnTo>
                  <a:lnTo>
                    <a:pt x="2762779" y="2745082"/>
                  </a:lnTo>
                  <a:lnTo>
                    <a:pt x="2735495" y="2781569"/>
                  </a:lnTo>
                  <a:lnTo>
                    <a:pt x="2704904" y="2815227"/>
                  </a:lnTo>
                  <a:lnTo>
                    <a:pt x="2671246" y="2845818"/>
                  </a:lnTo>
                  <a:lnTo>
                    <a:pt x="2634759" y="2873102"/>
                  </a:lnTo>
                  <a:lnTo>
                    <a:pt x="2595681" y="2896843"/>
                  </a:lnTo>
                  <a:lnTo>
                    <a:pt x="2554250" y="2916801"/>
                  </a:lnTo>
                  <a:lnTo>
                    <a:pt x="2510704" y="2932739"/>
                  </a:lnTo>
                  <a:lnTo>
                    <a:pt x="2465282" y="2944418"/>
                  </a:lnTo>
                  <a:lnTo>
                    <a:pt x="2418222" y="2951601"/>
                  </a:lnTo>
                  <a:lnTo>
                    <a:pt x="2369762" y="2954048"/>
                  </a:lnTo>
                  <a:lnTo>
                    <a:pt x="473962" y="2954048"/>
                  </a:lnTo>
                  <a:lnTo>
                    <a:pt x="425502" y="2951601"/>
                  </a:lnTo>
                  <a:lnTo>
                    <a:pt x="378442" y="2944418"/>
                  </a:lnTo>
                  <a:lnTo>
                    <a:pt x="333020" y="2932739"/>
                  </a:lnTo>
                  <a:lnTo>
                    <a:pt x="289475" y="2916801"/>
                  </a:lnTo>
                  <a:lnTo>
                    <a:pt x="248044" y="2896843"/>
                  </a:lnTo>
                  <a:lnTo>
                    <a:pt x="208965" y="2873102"/>
                  </a:lnTo>
                  <a:lnTo>
                    <a:pt x="172478" y="2845818"/>
                  </a:lnTo>
                  <a:lnTo>
                    <a:pt x="138820" y="2815227"/>
                  </a:lnTo>
                  <a:lnTo>
                    <a:pt x="108230" y="2781569"/>
                  </a:lnTo>
                  <a:lnTo>
                    <a:pt x="80945" y="2745082"/>
                  </a:lnTo>
                  <a:lnTo>
                    <a:pt x="57204" y="2706004"/>
                  </a:lnTo>
                  <a:lnTo>
                    <a:pt x="37246" y="2664573"/>
                  </a:lnTo>
                  <a:lnTo>
                    <a:pt x="21308" y="2621027"/>
                  </a:lnTo>
                  <a:lnTo>
                    <a:pt x="9629" y="2575605"/>
                  </a:lnTo>
                  <a:lnTo>
                    <a:pt x="2447" y="2528545"/>
                  </a:lnTo>
                  <a:lnTo>
                    <a:pt x="0" y="2480086"/>
                  </a:lnTo>
                  <a:lnTo>
                    <a:pt x="0" y="473962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843398" y="3256788"/>
            <a:ext cx="2207895" cy="22479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899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Hızlandırıcı 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Programı </a:t>
            </a:r>
            <a:r>
              <a:rPr kumimoji="0" sz="2000" b="1" i="0" u="none" strike="noStrike" kern="1200" cap="none" spc="-4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start-upların 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ve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küçük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şirketlerin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 yenilik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geliştirmesi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ve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büyümesi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için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Calibri"/>
              </a:rPr>
              <a:t>2,5 </a:t>
            </a:r>
            <a:r>
              <a:rPr kumimoji="0" sz="2000" b="1" i="0" u="none" strike="noStrike" kern="1200" cap="none" spc="-44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Calibri"/>
              </a:rPr>
              <a:t>milyon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ea typeface="+mn-ea"/>
                <a:cs typeface="Calibri"/>
              </a:rPr>
              <a:t>€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kadar hibe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desteği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sağlamaktadır.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559904" y="82803"/>
            <a:ext cx="6159500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50"/>
              </a:spcBef>
            </a:pPr>
            <a:r>
              <a:rPr spc="-200" dirty="0"/>
              <a:t>EU</a:t>
            </a:r>
            <a:r>
              <a:rPr spc="-330" dirty="0"/>
              <a:t>R</a:t>
            </a:r>
            <a:r>
              <a:rPr spc="-250" dirty="0"/>
              <a:t>O</a:t>
            </a:r>
            <a:r>
              <a:rPr spc="-170" dirty="0"/>
              <a:t>P</a:t>
            </a:r>
            <a:r>
              <a:rPr spc="-240" dirty="0"/>
              <a:t>E</a:t>
            </a:r>
            <a:r>
              <a:rPr spc="-275" dirty="0"/>
              <a:t>A</a:t>
            </a:r>
            <a:r>
              <a:rPr spc="-300" dirty="0"/>
              <a:t>N</a:t>
            </a:r>
            <a:r>
              <a:rPr spc="-260" dirty="0"/>
              <a:t> </a:t>
            </a:r>
            <a:r>
              <a:rPr spc="-525" dirty="0"/>
              <a:t>I</a:t>
            </a:r>
            <a:r>
              <a:rPr spc="-300" dirty="0"/>
              <a:t>NN</a:t>
            </a:r>
            <a:r>
              <a:rPr spc="-250" dirty="0"/>
              <a:t>O</a:t>
            </a:r>
            <a:r>
              <a:rPr spc="-330" dirty="0"/>
              <a:t>V</a:t>
            </a:r>
            <a:r>
              <a:rPr spc="-325" dirty="0"/>
              <a:t>A</a:t>
            </a:r>
            <a:r>
              <a:rPr spc="-155" dirty="0"/>
              <a:t>T</a:t>
            </a:r>
            <a:r>
              <a:rPr spc="-525" dirty="0"/>
              <a:t>I</a:t>
            </a:r>
            <a:r>
              <a:rPr spc="-250" dirty="0"/>
              <a:t>O</a:t>
            </a:r>
            <a:r>
              <a:rPr spc="-300" dirty="0"/>
              <a:t>N</a:t>
            </a:r>
            <a:r>
              <a:rPr spc="-260" dirty="0"/>
              <a:t> </a:t>
            </a:r>
            <a:r>
              <a:rPr spc="-250" dirty="0"/>
              <a:t>CO</a:t>
            </a:r>
            <a:r>
              <a:rPr spc="-210" dirty="0"/>
              <a:t>U</a:t>
            </a:r>
            <a:r>
              <a:rPr spc="-300" dirty="0"/>
              <a:t>N</a:t>
            </a:r>
            <a:r>
              <a:rPr spc="-250" dirty="0"/>
              <a:t>C</a:t>
            </a:r>
            <a:r>
              <a:rPr spc="-525" dirty="0"/>
              <a:t>I</a:t>
            </a:r>
            <a:r>
              <a:rPr spc="-155" dirty="0"/>
              <a:t>L</a:t>
            </a:r>
            <a:r>
              <a:rPr spc="-260" dirty="0"/>
              <a:t> </a:t>
            </a:r>
            <a:r>
              <a:rPr spc="-310" dirty="0"/>
              <a:t>(</a:t>
            </a:r>
            <a:r>
              <a:rPr spc="-395" dirty="0"/>
              <a:t>E</a:t>
            </a:r>
            <a:r>
              <a:rPr spc="-320" dirty="0"/>
              <a:t>I</a:t>
            </a:r>
            <a:r>
              <a:rPr spc="-250" dirty="0"/>
              <a:t>C</a:t>
            </a:r>
            <a:r>
              <a:rPr spc="-240" dirty="0"/>
              <a:t>)  </a:t>
            </a:r>
            <a:r>
              <a:rPr spc="-330" dirty="0"/>
              <a:t>A</a:t>
            </a:r>
            <a:r>
              <a:rPr spc="-320" dirty="0"/>
              <a:t>V</a:t>
            </a:r>
            <a:r>
              <a:rPr spc="-265" dirty="0"/>
              <a:t>RU</a:t>
            </a:r>
            <a:r>
              <a:rPr spc="-170" dirty="0"/>
              <a:t>P</a:t>
            </a:r>
            <a:r>
              <a:rPr spc="-315" dirty="0"/>
              <a:t>A</a:t>
            </a:r>
            <a:r>
              <a:rPr spc="-265" dirty="0"/>
              <a:t> </a:t>
            </a:r>
            <a:r>
              <a:rPr spc="-695" dirty="0">
                <a:latin typeface="Verdana"/>
                <a:cs typeface="Verdana"/>
              </a:rPr>
              <a:t>İ</a:t>
            </a:r>
            <a:r>
              <a:rPr spc="-300" dirty="0"/>
              <a:t>N</a:t>
            </a:r>
            <a:r>
              <a:rPr spc="-250" dirty="0"/>
              <a:t>O</a:t>
            </a:r>
            <a:r>
              <a:rPr spc="-330" dirty="0"/>
              <a:t>V</a:t>
            </a:r>
            <a:r>
              <a:rPr spc="-280" dirty="0"/>
              <a:t>A</a:t>
            </a:r>
            <a:r>
              <a:rPr spc="-250" dirty="0"/>
              <a:t>S</a:t>
            </a:r>
            <a:r>
              <a:rPr spc="-409" dirty="0"/>
              <a:t>Y</a:t>
            </a:r>
            <a:r>
              <a:rPr spc="-250" dirty="0"/>
              <a:t>O</a:t>
            </a:r>
            <a:r>
              <a:rPr spc="-300" dirty="0"/>
              <a:t>N</a:t>
            </a:r>
            <a:r>
              <a:rPr spc="-260" dirty="0"/>
              <a:t> </a:t>
            </a:r>
            <a:r>
              <a:rPr spc="-229" dirty="0"/>
              <a:t>K</a:t>
            </a:r>
            <a:r>
              <a:rPr spc="-250" dirty="0"/>
              <a:t>O</a:t>
            </a:r>
            <a:r>
              <a:rPr spc="-300" dirty="0"/>
              <a:t>N</a:t>
            </a:r>
            <a:r>
              <a:rPr spc="-215" dirty="0"/>
              <a:t>S</a:t>
            </a:r>
            <a:r>
              <a:rPr spc="-190" dirty="0"/>
              <a:t>E</a:t>
            </a:r>
            <a:r>
              <a:rPr spc="-409" dirty="0"/>
              <a:t>Y</a:t>
            </a:r>
            <a:r>
              <a:rPr spc="-690" dirty="0">
                <a:latin typeface="Verdana"/>
                <a:cs typeface="Verdana"/>
              </a:rPr>
              <a:t>İ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0658423" y="6533184"/>
            <a:ext cx="1224280" cy="24892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  <a:hlinkClick r:id="rId6"/>
              </a:rPr>
              <a:t>www</a:t>
            </a:r>
            <a:r>
              <a:rPr kumimoji="0" sz="14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  <a:hlinkClick r:id="rId6"/>
              </a:rPr>
              <a:t>.</a:t>
            </a:r>
            <a:r>
              <a:rPr kumimoji="0" sz="1400" b="1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  <a:hlinkClick r:id="rId6"/>
              </a:rPr>
              <a:t>a</a:t>
            </a:r>
            <a:r>
              <a:rPr kumimoji="0" sz="1400" b="1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  <a:hlinkClick r:id="rId6"/>
              </a:rPr>
              <a:t>b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  <a:hlinkClick r:id="rId6"/>
              </a:rPr>
              <a:t>.</a:t>
            </a:r>
            <a:r>
              <a:rPr kumimoji="0" sz="1400" b="1" i="0" u="none" strike="noStrike" kern="120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  <a:hlinkClick r:id="rId6"/>
              </a:rPr>
              <a:t>g</a:t>
            </a:r>
            <a:r>
              <a:rPr kumimoji="0" sz="1400" b="1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  <a:hlinkClick r:id="rId6"/>
              </a:rPr>
              <a:t>o</a:t>
            </a:r>
            <a:r>
              <a:rPr kumimoji="0" sz="14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  <a:hlinkClick r:id="rId6"/>
              </a:rPr>
              <a:t>v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  <a:hlinkClick r:id="rId6"/>
              </a:rPr>
              <a:t>.</a:t>
            </a:r>
            <a:r>
              <a:rPr kumimoji="0" sz="14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  <a:hlinkClick r:id="rId6"/>
              </a:rPr>
              <a:t>tr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-132398" y="1057557"/>
            <a:ext cx="12192000" cy="1524744"/>
          </a:xfrm>
          <a:prstGeom prst="rect">
            <a:avLst/>
          </a:prstGeom>
        </p:spPr>
      </p:pic>
      <p:sp>
        <p:nvSpPr>
          <p:cNvPr id="31" name="Yuvarlatılmış Dikdörtgen 30"/>
          <p:cNvSpPr/>
          <p:nvPr/>
        </p:nvSpPr>
        <p:spPr>
          <a:xfrm>
            <a:off x="1440967" y="1693707"/>
            <a:ext cx="833039" cy="485716"/>
          </a:xfrm>
          <a:prstGeom prst="roundRect">
            <a:avLst/>
          </a:prstGeom>
          <a:solidFill>
            <a:srgbClr val="132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Metin kutusu 26"/>
          <p:cNvSpPr txBox="1"/>
          <p:nvPr/>
        </p:nvSpPr>
        <p:spPr>
          <a:xfrm flipH="1">
            <a:off x="1274838" y="1652020"/>
            <a:ext cx="2031848" cy="537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rgbClr val="D8DADE"/>
                </a:solidFill>
              </a:rPr>
              <a:t>KILAVUZ</a:t>
            </a:r>
            <a:endParaRPr lang="tr-TR" sz="2800" b="1" dirty="0">
              <a:solidFill>
                <a:srgbClr val="D8DA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1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651" y="96785"/>
            <a:ext cx="1470660" cy="756920"/>
            <a:chOff x="92651" y="96785"/>
            <a:chExt cx="1470660" cy="75692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651" y="96785"/>
              <a:ext cx="1470507" cy="7563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9215" y="356624"/>
              <a:ext cx="245248" cy="24141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6925" y="225085"/>
              <a:ext cx="495300" cy="499745"/>
            </a:xfrm>
            <a:custGeom>
              <a:avLst/>
              <a:gdLst/>
              <a:ahLst/>
              <a:cxnLst/>
              <a:rect l="l" t="t" r="r" b="b"/>
              <a:pathLst>
                <a:path w="495300" h="499745">
                  <a:moveTo>
                    <a:pt x="266944" y="0"/>
                  </a:moveTo>
                  <a:lnTo>
                    <a:pt x="213145" y="5076"/>
                  </a:lnTo>
                  <a:lnTo>
                    <a:pt x="163038" y="19636"/>
                  </a:lnTo>
                  <a:lnTo>
                    <a:pt x="117693" y="42675"/>
                  </a:lnTo>
                  <a:lnTo>
                    <a:pt x="78185" y="73187"/>
                  </a:lnTo>
                  <a:lnTo>
                    <a:pt x="45590" y="110168"/>
                  </a:lnTo>
                  <a:lnTo>
                    <a:pt x="20977" y="152610"/>
                  </a:lnTo>
                  <a:lnTo>
                    <a:pt x="5422" y="199510"/>
                  </a:lnTo>
                  <a:lnTo>
                    <a:pt x="0" y="249863"/>
                  </a:lnTo>
                  <a:lnTo>
                    <a:pt x="5422" y="300219"/>
                  </a:lnTo>
                  <a:lnTo>
                    <a:pt x="20977" y="347118"/>
                  </a:lnTo>
                  <a:lnTo>
                    <a:pt x="45590" y="389559"/>
                  </a:lnTo>
                  <a:lnTo>
                    <a:pt x="78185" y="426537"/>
                  </a:lnTo>
                  <a:lnTo>
                    <a:pt x="117693" y="457045"/>
                  </a:lnTo>
                  <a:lnTo>
                    <a:pt x="163038" y="480080"/>
                  </a:lnTo>
                  <a:lnTo>
                    <a:pt x="213145" y="494638"/>
                  </a:lnTo>
                  <a:lnTo>
                    <a:pt x="266944" y="499713"/>
                  </a:lnTo>
                  <a:lnTo>
                    <a:pt x="323125" y="494170"/>
                  </a:lnTo>
                  <a:lnTo>
                    <a:pt x="375232" y="478309"/>
                  </a:lnTo>
                  <a:lnTo>
                    <a:pt x="422026" y="453276"/>
                  </a:lnTo>
                  <a:lnTo>
                    <a:pt x="462271" y="420221"/>
                  </a:lnTo>
                  <a:lnTo>
                    <a:pt x="494729" y="380290"/>
                  </a:lnTo>
                  <a:lnTo>
                    <a:pt x="462305" y="408517"/>
                  </a:lnTo>
                  <a:lnTo>
                    <a:pt x="424096" y="429958"/>
                  </a:lnTo>
                  <a:lnTo>
                    <a:pt x="381218" y="443583"/>
                  </a:lnTo>
                  <a:lnTo>
                    <a:pt x="334786" y="448354"/>
                  </a:lnTo>
                  <a:lnTo>
                    <a:pt x="286170" y="443111"/>
                  </a:lnTo>
                  <a:lnTo>
                    <a:pt x="241541" y="428180"/>
                  </a:lnTo>
                  <a:lnTo>
                    <a:pt x="202171" y="404750"/>
                  </a:lnTo>
                  <a:lnTo>
                    <a:pt x="169334" y="374012"/>
                  </a:lnTo>
                  <a:lnTo>
                    <a:pt x="144302" y="337158"/>
                  </a:lnTo>
                  <a:lnTo>
                    <a:pt x="128350" y="295377"/>
                  </a:lnTo>
                  <a:lnTo>
                    <a:pt x="122749" y="249863"/>
                  </a:lnTo>
                  <a:lnTo>
                    <a:pt x="128350" y="204358"/>
                  </a:lnTo>
                  <a:lnTo>
                    <a:pt x="144302" y="162585"/>
                  </a:lnTo>
                  <a:lnTo>
                    <a:pt x="169334" y="125736"/>
                  </a:lnTo>
                  <a:lnTo>
                    <a:pt x="202171" y="95001"/>
                  </a:lnTo>
                  <a:lnTo>
                    <a:pt x="241541" y="71572"/>
                  </a:lnTo>
                  <a:lnTo>
                    <a:pt x="286170" y="56640"/>
                  </a:lnTo>
                  <a:lnTo>
                    <a:pt x="334786" y="51399"/>
                  </a:lnTo>
                  <a:lnTo>
                    <a:pt x="381150" y="56154"/>
                  </a:lnTo>
                  <a:lnTo>
                    <a:pt x="423973" y="69736"/>
                  </a:lnTo>
                  <a:lnTo>
                    <a:pt x="462143" y="91125"/>
                  </a:lnTo>
                  <a:lnTo>
                    <a:pt x="494546" y="119291"/>
                  </a:lnTo>
                  <a:lnTo>
                    <a:pt x="462084" y="79404"/>
                  </a:lnTo>
                  <a:lnTo>
                    <a:pt x="421869" y="46385"/>
                  </a:lnTo>
                  <a:lnTo>
                    <a:pt x="375124" y="21379"/>
                  </a:lnTo>
                  <a:lnTo>
                    <a:pt x="323075" y="5535"/>
                  </a:lnTo>
                  <a:lnTo>
                    <a:pt x="2669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59637" y="220243"/>
              <a:ext cx="481330" cy="504190"/>
            </a:xfrm>
            <a:custGeom>
              <a:avLst/>
              <a:gdLst/>
              <a:ahLst/>
              <a:cxnLst/>
              <a:rect l="l" t="t" r="r" b="b"/>
              <a:pathLst>
                <a:path w="481330" h="504190">
                  <a:moveTo>
                    <a:pt x="21856" y="399415"/>
                  </a:moveTo>
                  <a:lnTo>
                    <a:pt x="13525" y="399415"/>
                  </a:lnTo>
                  <a:lnTo>
                    <a:pt x="10947" y="391985"/>
                  </a:lnTo>
                  <a:lnTo>
                    <a:pt x="8331" y="399415"/>
                  </a:lnTo>
                  <a:lnTo>
                    <a:pt x="0" y="399415"/>
                  </a:lnTo>
                  <a:lnTo>
                    <a:pt x="6756" y="404037"/>
                  </a:lnTo>
                  <a:lnTo>
                    <a:pt x="4178" y="411454"/>
                  </a:lnTo>
                  <a:lnTo>
                    <a:pt x="10947" y="406869"/>
                  </a:lnTo>
                  <a:lnTo>
                    <a:pt x="17703" y="411454"/>
                  </a:lnTo>
                  <a:lnTo>
                    <a:pt x="15100" y="404037"/>
                  </a:lnTo>
                  <a:lnTo>
                    <a:pt x="21856" y="399415"/>
                  </a:lnTo>
                  <a:close/>
                </a:path>
                <a:path w="481330" h="504190">
                  <a:moveTo>
                    <a:pt x="21856" y="104432"/>
                  </a:moveTo>
                  <a:lnTo>
                    <a:pt x="13525" y="104432"/>
                  </a:lnTo>
                  <a:lnTo>
                    <a:pt x="10947" y="96989"/>
                  </a:lnTo>
                  <a:lnTo>
                    <a:pt x="8331" y="104432"/>
                  </a:lnTo>
                  <a:lnTo>
                    <a:pt x="0" y="104432"/>
                  </a:lnTo>
                  <a:lnTo>
                    <a:pt x="6756" y="109029"/>
                  </a:lnTo>
                  <a:lnTo>
                    <a:pt x="4178" y="116471"/>
                  </a:lnTo>
                  <a:lnTo>
                    <a:pt x="10947" y="111861"/>
                  </a:lnTo>
                  <a:lnTo>
                    <a:pt x="17703" y="116471"/>
                  </a:lnTo>
                  <a:lnTo>
                    <a:pt x="15100" y="109029"/>
                  </a:lnTo>
                  <a:lnTo>
                    <a:pt x="21856" y="104432"/>
                  </a:lnTo>
                  <a:close/>
                </a:path>
                <a:path w="481330" h="504190">
                  <a:moveTo>
                    <a:pt x="72466" y="432689"/>
                  </a:moveTo>
                  <a:lnTo>
                    <a:pt x="59232" y="432689"/>
                  </a:lnTo>
                  <a:lnTo>
                    <a:pt x="55130" y="420878"/>
                  </a:lnTo>
                  <a:lnTo>
                    <a:pt x="51092" y="432689"/>
                  </a:lnTo>
                  <a:lnTo>
                    <a:pt x="37833" y="432689"/>
                  </a:lnTo>
                  <a:lnTo>
                    <a:pt x="48526" y="439966"/>
                  </a:lnTo>
                  <a:lnTo>
                    <a:pt x="44462" y="451739"/>
                  </a:lnTo>
                  <a:lnTo>
                    <a:pt x="55130" y="444500"/>
                  </a:lnTo>
                  <a:lnTo>
                    <a:pt x="65874" y="451739"/>
                  </a:lnTo>
                  <a:lnTo>
                    <a:pt x="61772" y="439966"/>
                  </a:lnTo>
                  <a:lnTo>
                    <a:pt x="72466" y="432689"/>
                  </a:lnTo>
                  <a:close/>
                </a:path>
                <a:path w="481330" h="504190">
                  <a:moveTo>
                    <a:pt x="72466" y="66713"/>
                  </a:moveTo>
                  <a:lnTo>
                    <a:pt x="59232" y="66713"/>
                  </a:lnTo>
                  <a:lnTo>
                    <a:pt x="55130" y="54914"/>
                  </a:lnTo>
                  <a:lnTo>
                    <a:pt x="51092" y="66713"/>
                  </a:lnTo>
                  <a:lnTo>
                    <a:pt x="37833" y="66713"/>
                  </a:lnTo>
                  <a:lnTo>
                    <a:pt x="48526" y="73977"/>
                  </a:lnTo>
                  <a:lnTo>
                    <a:pt x="44462" y="85763"/>
                  </a:lnTo>
                  <a:lnTo>
                    <a:pt x="55130" y="78486"/>
                  </a:lnTo>
                  <a:lnTo>
                    <a:pt x="65874" y="85763"/>
                  </a:lnTo>
                  <a:lnTo>
                    <a:pt x="61772" y="73977"/>
                  </a:lnTo>
                  <a:lnTo>
                    <a:pt x="72466" y="66713"/>
                  </a:lnTo>
                  <a:close/>
                </a:path>
                <a:path w="481330" h="504190">
                  <a:moveTo>
                    <a:pt x="150545" y="459676"/>
                  </a:moveTo>
                  <a:lnTo>
                    <a:pt x="130429" y="459676"/>
                  </a:lnTo>
                  <a:lnTo>
                    <a:pt x="124206" y="441744"/>
                  </a:lnTo>
                  <a:lnTo>
                    <a:pt x="117983" y="459676"/>
                  </a:lnTo>
                  <a:lnTo>
                    <a:pt x="97815" y="459676"/>
                  </a:lnTo>
                  <a:lnTo>
                    <a:pt x="114134" y="470763"/>
                  </a:lnTo>
                  <a:lnTo>
                    <a:pt x="107899" y="488696"/>
                  </a:lnTo>
                  <a:lnTo>
                    <a:pt x="124206" y="477621"/>
                  </a:lnTo>
                  <a:lnTo>
                    <a:pt x="140487" y="488696"/>
                  </a:lnTo>
                  <a:lnTo>
                    <a:pt x="134264" y="470763"/>
                  </a:lnTo>
                  <a:lnTo>
                    <a:pt x="150545" y="459676"/>
                  </a:lnTo>
                  <a:close/>
                </a:path>
                <a:path w="481330" h="504190">
                  <a:moveTo>
                    <a:pt x="150545" y="34378"/>
                  </a:moveTo>
                  <a:lnTo>
                    <a:pt x="130429" y="34378"/>
                  </a:lnTo>
                  <a:lnTo>
                    <a:pt x="124206" y="16433"/>
                  </a:lnTo>
                  <a:lnTo>
                    <a:pt x="117983" y="34378"/>
                  </a:lnTo>
                  <a:lnTo>
                    <a:pt x="97815" y="34378"/>
                  </a:lnTo>
                  <a:lnTo>
                    <a:pt x="114134" y="45466"/>
                  </a:lnTo>
                  <a:lnTo>
                    <a:pt x="107899" y="63398"/>
                  </a:lnTo>
                  <a:lnTo>
                    <a:pt x="124206" y="52324"/>
                  </a:lnTo>
                  <a:lnTo>
                    <a:pt x="140487" y="63398"/>
                  </a:lnTo>
                  <a:lnTo>
                    <a:pt x="134264" y="45466"/>
                  </a:lnTo>
                  <a:lnTo>
                    <a:pt x="150545" y="34378"/>
                  </a:lnTo>
                  <a:close/>
                </a:path>
                <a:path w="481330" h="504190">
                  <a:moveTo>
                    <a:pt x="267538" y="456006"/>
                  </a:moveTo>
                  <a:lnTo>
                    <a:pt x="234162" y="456006"/>
                  </a:lnTo>
                  <a:lnTo>
                    <a:pt x="223862" y="426339"/>
                  </a:lnTo>
                  <a:lnTo>
                    <a:pt x="213537" y="456006"/>
                  </a:lnTo>
                  <a:lnTo>
                    <a:pt x="180213" y="456006"/>
                  </a:lnTo>
                  <a:lnTo>
                    <a:pt x="207200" y="474345"/>
                  </a:lnTo>
                  <a:lnTo>
                    <a:pt x="196875" y="504063"/>
                  </a:lnTo>
                  <a:lnTo>
                    <a:pt x="223862" y="485686"/>
                  </a:lnTo>
                  <a:lnTo>
                    <a:pt x="250850" y="504063"/>
                  </a:lnTo>
                  <a:lnTo>
                    <a:pt x="240525" y="474345"/>
                  </a:lnTo>
                  <a:lnTo>
                    <a:pt x="267538" y="456006"/>
                  </a:lnTo>
                  <a:close/>
                </a:path>
                <a:path w="481330" h="504190">
                  <a:moveTo>
                    <a:pt x="267538" y="29692"/>
                  </a:moveTo>
                  <a:lnTo>
                    <a:pt x="234162" y="29692"/>
                  </a:lnTo>
                  <a:lnTo>
                    <a:pt x="223862" y="0"/>
                  </a:lnTo>
                  <a:lnTo>
                    <a:pt x="213537" y="29692"/>
                  </a:lnTo>
                  <a:lnTo>
                    <a:pt x="180213" y="29692"/>
                  </a:lnTo>
                  <a:lnTo>
                    <a:pt x="207200" y="48044"/>
                  </a:lnTo>
                  <a:lnTo>
                    <a:pt x="196875" y="77749"/>
                  </a:lnTo>
                  <a:lnTo>
                    <a:pt x="223862" y="59385"/>
                  </a:lnTo>
                  <a:lnTo>
                    <a:pt x="250850" y="77749"/>
                  </a:lnTo>
                  <a:lnTo>
                    <a:pt x="240525" y="48044"/>
                  </a:lnTo>
                  <a:lnTo>
                    <a:pt x="267538" y="29692"/>
                  </a:lnTo>
                  <a:close/>
                </a:path>
                <a:path w="481330" h="504190">
                  <a:moveTo>
                    <a:pt x="389521" y="405993"/>
                  </a:moveTo>
                  <a:lnTo>
                    <a:pt x="347103" y="405993"/>
                  </a:lnTo>
                  <a:lnTo>
                    <a:pt x="333971" y="368236"/>
                  </a:lnTo>
                  <a:lnTo>
                    <a:pt x="320865" y="405993"/>
                  </a:lnTo>
                  <a:lnTo>
                    <a:pt x="278409" y="405993"/>
                  </a:lnTo>
                  <a:lnTo>
                    <a:pt x="312750" y="429374"/>
                  </a:lnTo>
                  <a:lnTo>
                    <a:pt x="299656" y="467144"/>
                  </a:lnTo>
                  <a:lnTo>
                    <a:pt x="333971" y="443814"/>
                  </a:lnTo>
                  <a:lnTo>
                    <a:pt x="368325" y="467144"/>
                  </a:lnTo>
                  <a:lnTo>
                    <a:pt x="355193" y="429374"/>
                  </a:lnTo>
                  <a:lnTo>
                    <a:pt x="389521" y="405993"/>
                  </a:lnTo>
                  <a:close/>
                </a:path>
                <a:path w="481330" h="504190">
                  <a:moveTo>
                    <a:pt x="389521" y="62166"/>
                  </a:moveTo>
                  <a:lnTo>
                    <a:pt x="347103" y="62166"/>
                  </a:lnTo>
                  <a:lnTo>
                    <a:pt x="333971" y="24371"/>
                  </a:lnTo>
                  <a:lnTo>
                    <a:pt x="320865" y="62166"/>
                  </a:lnTo>
                  <a:lnTo>
                    <a:pt x="278409" y="62166"/>
                  </a:lnTo>
                  <a:lnTo>
                    <a:pt x="312750" y="85521"/>
                  </a:lnTo>
                  <a:lnTo>
                    <a:pt x="299656" y="123304"/>
                  </a:lnTo>
                  <a:lnTo>
                    <a:pt x="333971" y="99961"/>
                  </a:lnTo>
                  <a:lnTo>
                    <a:pt x="368325" y="123304"/>
                  </a:lnTo>
                  <a:lnTo>
                    <a:pt x="355193" y="85521"/>
                  </a:lnTo>
                  <a:lnTo>
                    <a:pt x="389521" y="62166"/>
                  </a:lnTo>
                  <a:close/>
                </a:path>
                <a:path w="481330" h="504190">
                  <a:moveTo>
                    <a:pt x="481164" y="303872"/>
                  </a:moveTo>
                  <a:lnTo>
                    <a:pt x="431165" y="303872"/>
                  </a:lnTo>
                  <a:lnTo>
                    <a:pt x="415709" y="259372"/>
                  </a:lnTo>
                  <a:lnTo>
                    <a:pt x="400215" y="303872"/>
                  </a:lnTo>
                  <a:lnTo>
                    <a:pt x="350215" y="303872"/>
                  </a:lnTo>
                  <a:lnTo>
                    <a:pt x="390677" y="331406"/>
                  </a:lnTo>
                  <a:lnTo>
                    <a:pt x="375221" y="375958"/>
                  </a:lnTo>
                  <a:lnTo>
                    <a:pt x="415709" y="348437"/>
                  </a:lnTo>
                  <a:lnTo>
                    <a:pt x="456158" y="375958"/>
                  </a:lnTo>
                  <a:lnTo>
                    <a:pt x="440702" y="331406"/>
                  </a:lnTo>
                  <a:lnTo>
                    <a:pt x="481164" y="303872"/>
                  </a:lnTo>
                  <a:close/>
                </a:path>
                <a:path w="481330" h="504190">
                  <a:moveTo>
                    <a:pt x="481164" y="168109"/>
                  </a:moveTo>
                  <a:lnTo>
                    <a:pt x="431165" y="168109"/>
                  </a:lnTo>
                  <a:lnTo>
                    <a:pt x="415709" y="123583"/>
                  </a:lnTo>
                  <a:lnTo>
                    <a:pt x="400215" y="168109"/>
                  </a:lnTo>
                  <a:lnTo>
                    <a:pt x="350215" y="168109"/>
                  </a:lnTo>
                  <a:lnTo>
                    <a:pt x="390677" y="195643"/>
                  </a:lnTo>
                  <a:lnTo>
                    <a:pt x="375221" y="240169"/>
                  </a:lnTo>
                  <a:lnTo>
                    <a:pt x="415709" y="212648"/>
                  </a:lnTo>
                  <a:lnTo>
                    <a:pt x="456158" y="240169"/>
                  </a:lnTo>
                  <a:lnTo>
                    <a:pt x="440702" y="195643"/>
                  </a:lnTo>
                  <a:lnTo>
                    <a:pt x="481164" y="168109"/>
                  </a:lnTo>
                  <a:close/>
                </a:path>
              </a:pathLst>
            </a:custGeom>
            <a:solidFill>
              <a:srgbClr val="FDEE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950415"/>
            <a:ext cx="12192000" cy="9525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059571" y="2949613"/>
            <a:ext cx="2850515" cy="2567940"/>
            <a:chOff x="1059571" y="2949613"/>
            <a:chExt cx="2850515" cy="2567940"/>
          </a:xfrm>
        </p:grpSpPr>
        <p:sp>
          <p:nvSpPr>
            <p:cNvPr id="9" name="object 9"/>
            <p:cNvSpPr/>
            <p:nvPr/>
          </p:nvSpPr>
          <p:spPr>
            <a:xfrm>
              <a:off x="1062746" y="2952788"/>
              <a:ext cx="2844165" cy="2561590"/>
            </a:xfrm>
            <a:custGeom>
              <a:avLst/>
              <a:gdLst/>
              <a:ahLst/>
              <a:cxnLst/>
              <a:rect l="l" t="t" r="r" b="b"/>
              <a:pathLst>
                <a:path w="2844165" h="2561590">
                  <a:moveTo>
                    <a:pt x="2416867" y="0"/>
                  </a:moveTo>
                  <a:lnTo>
                    <a:pt x="426857" y="0"/>
                  </a:lnTo>
                  <a:lnTo>
                    <a:pt x="380346" y="2504"/>
                  </a:lnTo>
                  <a:lnTo>
                    <a:pt x="335286" y="9845"/>
                  </a:lnTo>
                  <a:lnTo>
                    <a:pt x="291937" y="21761"/>
                  </a:lnTo>
                  <a:lnTo>
                    <a:pt x="250559" y="37992"/>
                  </a:lnTo>
                  <a:lnTo>
                    <a:pt x="211414" y="58278"/>
                  </a:lnTo>
                  <a:lnTo>
                    <a:pt x="174760" y="82358"/>
                  </a:lnTo>
                  <a:lnTo>
                    <a:pt x="140860" y="109972"/>
                  </a:lnTo>
                  <a:lnTo>
                    <a:pt x="109972" y="140860"/>
                  </a:lnTo>
                  <a:lnTo>
                    <a:pt x="82358" y="174761"/>
                  </a:lnTo>
                  <a:lnTo>
                    <a:pt x="58278" y="211414"/>
                  </a:lnTo>
                  <a:lnTo>
                    <a:pt x="37992" y="250559"/>
                  </a:lnTo>
                  <a:lnTo>
                    <a:pt x="21761" y="291937"/>
                  </a:lnTo>
                  <a:lnTo>
                    <a:pt x="9845" y="335286"/>
                  </a:lnTo>
                  <a:lnTo>
                    <a:pt x="2504" y="380346"/>
                  </a:lnTo>
                  <a:lnTo>
                    <a:pt x="0" y="426857"/>
                  </a:lnTo>
                  <a:lnTo>
                    <a:pt x="0" y="2134232"/>
                  </a:lnTo>
                  <a:lnTo>
                    <a:pt x="2504" y="2180743"/>
                  </a:lnTo>
                  <a:lnTo>
                    <a:pt x="9845" y="2225803"/>
                  </a:lnTo>
                  <a:lnTo>
                    <a:pt x="21761" y="2269152"/>
                  </a:lnTo>
                  <a:lnTo>
                    <a:pt x="37992" y="2310529"/>
                  </a:lnTo>
                  <a:lnTo>
                    <a:pt x="58278" y="2349675"/>
                  </a:lnTo>
                  <a:lnTo>
                    <a:pt x="82358" y="2386328"/>
                  </a:lnTo>
                  <a:lnTo>
                    <a:pt x="109972" y="2420229"/>
                  </a:lnTo>
                  <a:lnTo>
                    <a:pt x="140860" y="2451116"/>
                  </a:lnTo>
                  <a:lnTo>
                    <a:pt x="174760" y="2478730"/>
                  </a:lnTo>
                  <a:lnTo>
                    <a:pt x="211414" y="2502811"/>
                  </a:lnTo>
                  <a:lnTo>
                    <a:pt x="250559" y="2523096"/>
                  </a:lnTo>
                  <a:lnTo>
                    <a:pt x="291937" y="2539328"/>
                  </a:lnTo>
                  <a:lnTo>
                    <a:pt x="335286" y="2551244"/>
                  </a:lnTo>
                  <a:lnTo>
                    <a:pt x="380346" y="2558584"/>
                  </a:lnTo>
                  <a:lnTo>
                    <a:pt x="426857" y="2561089"/>
                  </a:lnTo>
                  <a:lnTo>
                    <a:pt x="2416867" y="2561089"/>
                  </a:lnTo>
                  <a:lnTo>
                    <a:pt x="2463378" y="2558584"/>
                  </a:lnTo>
                  <a:lnTo>
                    <a:pt x="2508438" y="2551244"/>
                  </a:lnTo>
                  <a:lnTo>
                    <a:pt x="2551787" y="2539328"/>
                  </a:lnTo>
                  <a:lnTo>
                    <a:pt x="2593165" y="2523096"/>
                  </a:lnTo>
                  <a:lnTo>
                    <a:pt x="2632310" y="2502811"/>
                  </a:lnTo>
                  <a:lnTo>
                    <a:pt x="2668963" y="2478730"/>
                  </a:lnTo>
                  <a:lnTo>
                    <a:pt x="2702864" y="2451116"/>
                  </a:lnTo>
                  <a:lnTo>
                    <a:pt x="2733752" y="2420229"/>
                  </a:lnTo>
                  <a:lnTo>
                    <a:pt x="2761366" y="2386328"/>
                  </a:lnTo>
                  <a:lnTo>
                    <a:pt x="2785446" y="2349675"/>
                  </a:lnTo>
                  <a:lnTo>
                    <a:pt x="2805731" y="2310529"/>
                  </a:lnTo>
                  <a:lnTo>
                    <a:pt x="2821963" y="2269152"/>
                  </a:lnTo>
                  <a:lnTo>
                    <a:pt x="2833879" y="2225803"/>
                  </a:lnTo>
                  <a:lnTo>
                    <a:pt x="2841219" y="2180743"/>
                  </a:lnTo>
                  <a:lnTo>
                    <a:pt x="2843724" y="2134232"/>
                  </a:lnTo>
                  <a:lnTo>
                    <a:pt x="2843724" y="426857"/>
                  </a:lnTo>
                  <a:lnTo>
                    <a:pt x="2841219" y="380346"/>
                  </a:lnTo>
                  <a:lnTo>
                    <a:pt x="2833879" y="335286"/>
                  </a:lnTo>
                  <a:lnTo>
                    <a:pt x="2821963" y="291937"/>
                  </a:lnTo>
                  <a:lnTo>
                    <a:pt x="2805731" y="250559"/>
                  </a:lnTo>
                  <a:lnTo>
                    <a:pt x="2785446" y="211414"/>
                  </a:lnTo>
                  <a:lnTo>
                    <a:pt x="2761366" y="174761"/>
                  </a:lnTo>
                  <a:lnTo>
                    <a:pt x="2733752" y="140860"/>
                  </a:lnTo>
                  <a:lnTo>
                    <a:pt x="2702864" y="109972"/>
                  </a:lnTo>
                  <a:lnTo>
                    <a:pt x="2668963" y="82358"/>
                  </a:lnTo>
                  <a:lnTo>
                    <a:pt x="2632310" y="58278"/>
                  </a:lnTo>
                  <a:lnTo>
                    <a:pt x="2593165" y="37992"/>
                  </a:lnTo>
                  <a:lnTo>
                    <a:pt x="2551787" y="21761"/>
                  </a:lnTo>
                  <a:lnTo>
                    <a:pt x="2508438" y="9845"/>
                  </a:lnTo>
                  <a:lnTo>
                    <a:pt x="2463378" y="2504"/>
                  </a:lnTo>
                  <a:lnTo>
                    <a:pt x="2416867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62746" y="2952788"/>
              <a:ext cx="2844165" cy="2561590"/>
            </a:xfrm>
            <a:custGeom>
              <a:avLst/>
              <a:gdLst/>
              <a:ahLst/>
              <a:cxnLst/>
              <a:rect l="l" t="t" r="r" b="b"/>
              <a:pathLst>
                <a:path w="2844165" h="2561590">
                  <a:moveTo>
                    <a:pt x="0" y="426857"/>
                  </a:moveTo>
                  <a:lnTo>
                    <a:pt x="2504" y="380346"/>
                  </a:lnTo>
                  <a:lnTo>
                    <a:pt x="9845" y="335286"/>
                  </a:lnTo>
                  <a:lnTo>
                    <a:pt x="21761" y="291937"/>
                  </a:lnTo>
                  <a:lnTo>
                    <a:pt x="37992" y="250560"/>
                  </a:lnTo>
                  <a:lnTo>
                    <a:pt x="58278" y="211414"/>
                  </a:lnTo>
                  <a:lnTo>
                    <a:pt x="82358" y="174761"/>
                  </a:lnTo>
                  <a:lnTo>
                    <a:pt x="109972" y="140860"/>
                  </a:lnTo>
                  <a:lnTo>
                    <a:pt x="140860" y="109972"/>
                  </a:lnTo>
                  <a:lnTo>
                    <a:pt x="174760" y="82358"/>
                  </a:lnTo>
                  <a:lnTo>
                    <a:pt x="211414" y="58278"/>
                  </a:lnTo>
                  <a:lnTo>
                    <a:pt x="250559" y="37992"/>
                  </a:lnTo>
                  <a:lnTo>
                    <a:pt x="291937" y="21761"/>
                  </a:lnTo>
                  <a:lnTo>
                    <a:pt x="335286" y="9845"/>
                  </a:lnTo>
                  <a:lnTo>
                    <a:pt x="380346" y="2504"/>
                  </a:lnTo>
                  <a:lnTo>
                    <a:pt x="426857" y="0"/>
                  </a:lnTo>
                  <a:lnTo>
                    <a:pt x="2416868" y="0"/>
                  </a:lnTo>
                  <a:lnTo>
                    <a:pt x="2463378" y="2504"/>
                  </a:lnTo>
                  <a:lnTo>
                    <a:pt x="2508438" y="9845"/>
                  </a:lnTo>
                  <a:lnTo>
                    <a:pt x="2551787" y="21761"/>
                  </a:lnTo>
                  <a:lnTo>
                    <a:pt x="2593165" y="37992"/>
                  </a:lnTo>
                  <a:lnTo>
                    <a:pt x="2632310" y="58278"/>
                  </a:lnTo>
                  <a:lnTo>
                    <a:pt x="2668963" y="82358"/>
                  </a:lnTo>
                  <a:lnTo>
                    <a:pt x="2702864" y="109972"/>
                  </a:lnTo>
                  <a:lnTo>
                    <a:pt x="2733752" y="140860"/>
                  </a:lnTo>
                  <a:lnTo>
                    <a:pt x="2761366" y="174761"/>
                  </a:lnTo>
                  <a:lnTo>
                    <a:pt x="2785446" y="211414"/>
                  </a:lnTo>
                  <a:lnTo>
                    <a:pt x="2805732" y="250560"/>
                  </a:lnTo>
                  <a:lnTo>
                    <a:pt x="2821963" y="291937"/>
                  </a:lnTo>
                  <a:lnTo>
                    <a:pt x="2833879" y="335286"/>
                  </a:lnTo>
                  <a:lnTo>
                    <a:pt x="2841220" y="380346"/>
                  </a:lnTo>
                  <a:lnTo>
                    <a:pt x="2843725" y="426857"/>
                  </a:lnTo>
                  <a:lnTo>
                    <a:pt x="2843725" y="2134232"/>
                  </a:lnTo>
                  <a:lnTo>
                    <a:pt x="2841220" y="2180742"/>
                  </a:lnTo>
                  <a:lnTo>
                    <a:pt x="2833879" y="2225803"/>
                  </a:lnTo>
                  <a:lnTo>
                    <a:pt x="2821963" y="2269152"/>
                  </a:lnTo>
                  <a:lnTo>
                    <a:pt x="2805732" y="2310529"/>
                  </a:lnTo>
                  <a:lnTo>
                    <a:pt x="2785446" y="2349675"/>
                  </a:lnTo>
                  <a:lnTo>
                    <a:pt x="2761366" y="2386328"/>
                  </a:lnTo>
                  <a:lnTo>
                    <a:pt x="2733752" y="2420229"/>
                  </a:lnTo>
                  <a:lnTo>
                    <a:pt x="2702864" y="2451117"/>
                  </a:lnTo>
                  <a:lnTo>
                    <a:pt x="2668963" y="2478731"/>
                  </a:lnTo>
                  <a:lnTo>
                    <a:pt x="2632310" y="2502811"/>
                  </a:lnTo>
                  <a:lnTo>
                    <a:pt x="2593165" y="2523097"/>
                  </a:lnTo>
                  <a:lnTo>
                    <a:pt x="2551787" y="2539328"/>
                  </a:lnTo>
                  <a:lnTo>
                    <a:pt x="2508438" y="2551244"/>
                  </a:lnTo>
                  <a:lnTo>
                    <a:pt x="2463378" y="2558585"/>
                  </a:lnTo>
                  <a:lnTo>
                    <a:pt x="2416868" y="2561090"/>
                  </a:lnTo>
                  <a:lnTo>
                    <a:pt x="426857" y="2561090"/>
                  </a:lnTo>
                  <a:lnTo>
                    <a:pt x="380346" y="2558585"/>
                  </a:lnTo>
                  <a:lnTo>
                    <a:pt x="335286" y="2551244"/>
                  </a:lnTo>
                  <a:lnTo>
                    <a:pt x="291937" y="2539328"/>
                  </a:lnTo>
                  <a:lnTo>
                    <a:pt x="250559" y="2523097"/>
                  </a:lnTo>
                  <a:lnTo>
                    <a:pt x="211414" y="2502811"/>
                  </a:lnTo>
                  <a:lnTo>
                    <a:pt x="174760" y="2478731"/>
                  </a:lnTo>
                  <a:lnTo>
                    <a:pt x="140860" y="2451117"/>
                  </a:lnTo>
                  <a:lnTo>
                    <a:pt x="109972" y="2420229"/>
                  </a:lnTo>
                  <a:lnTo>
                    <a:pt x="82358" y="2386328"/>
                  </a:lnTo>
                  <a:lnTo>
                    <a:pt x="58278" y="2349675"/>
                  </a:lnTo>
                  <a:lnTo>
                    <a:pt x="37992" y="2310529"/>
                  </a:lnTo>
                  <a:lnTo>
                    <a:pt x="21761" y="2269152"/>
                  </a:lnTo>
                  <a:lnTo>
                    <a:pt x="9845" y="2225803"/>
                  </a:lnTo>
                  <a:lnTo>
                    <a:pt x="2504" y="2180742"/>
                  </a:lnTo>
                  <a:lnTo>
                    <a:pt x="0" y="2134232"/>
                  </a:lnTo>
                  <a:lnTo>
                    <a:pt x="0" y="426857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266507" y="3111500"/>
            <a:ext cx="2413635" cy="16754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05"/>
              </a:spcBef>
            </a:pPr>
            <a:r>
              <a:rPr sz="1800" b="1" spc="-160" dirty="0">
                <a:solidFill>
                  <a:srgbClr val="FFFFFF"/>
                </a:solidFill>
                <a:cs typeface="Tahoma"/>
              </a:rPr>
              <a:t>A</a:t>
            </a:r>
            <a:r>
              <a:rPr sz="1800" b="1" spc="-145" dirty="0">
                <a:solidFill>
                  <a:srgbClr val="FFFFFF"/>
                </a:solidFill>
                <a:cs typeface="Tahoma"/>
              </a:rPr>
              <a:t>v</a:t>
            </a:r>
            <a:r>
              <a:rPr sz="1800" b="1" spc="-70" dirty="0">
                <a:solidFill>
                  <a:srgbClr val="FFFFFF"/>
                </a:solidFill>
                <a:cs typeface="Tahoma"/>
              </a:rPr>
              <a:t>r</a:t>
            </a:r>
            <a:r>
              <a:rPr sz="1800" b="1" spc="-130" dirty="0">
                <a:solidFill>
                  <a:srgbClr val="FFFFFF"/>
                </a:solidFill>
                <a:cs typeface="Tahoma"/>
              </a:rPr>
              <a:t>u</a:t>
            </a:r>
            <a:r>
              <a:rPr sz="1800" b="1" spc="-114" dirty="0">
                <a:solidFill>
                  <a:srgbClr val="FFFFFF"/>
                </a:solidFill>
                <a:cs typeface="Tahoma"/>
              </a:rPr>
              <a:t>pa</a:t>
            </a:r>
            <a:r>
              <a:rPr sz="1800" b="1" spc="-165" dirty="0">
                <a:solidFill>
                  <a:srgbClr val="FFFFFF"/>
                </a:solidFill>
                <a:cs typeface="Tahoma"/>
              </a:rPr>
              <a:t> </a:t>
            </a:r>
            <a:r>
              <a:rPr sz="1800" b="1" spc="-160" dirty="0">
                <a:solidFill>
                  <a:srgbClr val="FFFFFF"/>
                </a:solidFill>
                <a:cs typeface="Tahoma"/>
              </a:rPr>
              <a:t>A</a:t>
            </a:r>
            <a:r>
              <a:rPr sz="1800" b="1" spc="-110" dirty="0">
                <a:solidFill>
                  <a:srgbClr val="FFFFFF"/>
                </a:solidFill>
                <a:cs typeface="Tahoma"/>
              </a:rPr>
              <a:t>r</a:t>
            </a:r>
            <a:r>
              <a:rPr sz="1800" b="1" spc="-130" dirty="0">
                <a:solidFill>
                  <a:srgbClr val="FFFFFF"/>
                </a:solidFill>
                <a:cs typeface="Tahoma"/>
              </a:rPr>
              <a:t>a</a:t>
            </a:r>
            <a:r>
              <a:rPr sz="1800" b="1" spc="-275" dirty="0">
                <a:solidFill>
                  <a:srgbClr val="FFFFFF"/>
                </a:solidFill>
                <a:cs typeface="Verdana"/>
              </a:rPr>
              <a:t>ş</a:t>
            </a:r>
            <a:r>
              <a:rPr sz="1800" b="1" spc="-65" dirty="0">
                <a:solidFill>
                  <a:srgbClr val="FFFFFF"/>
                </a:solidFill>
                <a:cs typeface="Tahoma"/>
              </a:rPr>
              <a:t>t</a:t>
            </a:r>
            <a:r>
              <a:rPr sz="1800" b="1" spc="-50" dirty="0">
                <a:solidFill>
                  <a:srgbClr val="FFFFFF"/>
                </a:solidFill>
                <a:cs typeface="Tahoma"/>
              </a:rPr>
              <a:t>ı</a:t>
            </a:r>
            <a:r>
              <a:rPr sz="1800" b="1" spc="-70" dirty="0">
                <a:solidFill>
                  <a:srgbClr val="FFFFFF"/>
                </a:solidFill>
                <a:cs typeface="Tahoma"/>
              </a:rPr>
              <a:t>r</a:t>
            </a:r>
            <a:r>
              <a:rPr sz="1800" b="1" spc="-180" dirty="0">
                <a:solidFill>
                  <a:srgbClr val="FFFFFF"/>
                </a:solidFill>
                <a:cs typeface="Tahoma"/>
              </a:rPr>
              <a:t>m</a:t>
            </a:r>
            <a:r>
              <a:rPr sz="1800" b="1" spc="-85" dirty="0">
                <a:solidFill>
                  <a:srgbClr val="FFFFFF"/>
                </a:solidFill>
                <a:cs typeface="Tahoma"/>
              </a:rPr>
              <a:t>a  </a:t>
            </a:r>
            <a:r>
              <a:rPr sz="1800" b="1" spc="-155" dirty="0">
                <a:solidFill>
                  <a:srgbClr val="FFFFFF"/>
                </a:solidFill>
                <a:cs typeface="Tahoma"/>
              </a:rPr>
              <a:t>A</a:t>
            </a:r>
            <a:r>
              <a:rPr sz="1800" b="1" spc="-80" dirty="0">
                <a:solidFill>
                  <a:srgbClr val="FFFFFF"/>
                </a:solidFill>
                <a:cs typeface="Tahoma"/>
              </a:rPr>
              <a:t>l</a:t>
            </a:r>
            <a:r>
              <a:rPr sz="1800" b="1" spc="-130" dirty="0">
                <a:solidFill>
                  <a:srgbClr val="FFFFFF"/>
                </a:solidFill>
                <a:cs typeface="Tahoma"/>
              </a:rPr>
              <a:t>an</a:t>
            </a:r>
            <a:r>
              <a:rPr sz="1800" b="1" spc="-50" dirty="0">
                <a:solidFill>
                  <a:srgbClr val="FFFFFF"/>
                </a:solidFill>
                <a:cs typeface="Tahoma"/>
              </a:rPr>
              <a:t>ı</a:t>
            </a:r>
            <a:r>
              <a:rPr sz="1800" b="1" spc="-130" dirty="0">
                <a:solidFill>
                  <a:srgbClr val="FFFFFF"/>
                </a:solidFill>
                <a:cs typeface="Tahoma"/>
              </a:rPr>
              <a:t>na</a:t>
            </a:r>
            <a:r>
              <a:rPr sz="1800" b="1" spc="-165" dirty="0">
                <a:solidFill>
                  <a:srgbClr val="FFFFFF"/>
                </a:solidFill>
                <a:cs typeface="Tahoma"/>
              </a:rPr>
              <a:t> </a:t>
            </a:r>
            <a:r>
              <a:rPr sz="1800" b="1" spc="-130" dirty="0">
                <a:solidFill>
                  <a:srgbClr val="FFFFFF"/>
                </a:solidFill>
                <a:cs typeface="Tahoma"/>
              </a:rPr>
              <a:t>u</a:t>
            </a:r>
            <a:r>
              <a:rPr sz="1800" b="1" spc="-35" dirty="0">
                <a:solidFill>
                  <a:srgbClr val="FFFFFF"/>
                </a:solidFill>
                <a:cs typeface="Tahoma"/>
              </a:rPr>
              <a:t>l</a:t>
            </a:r>
            <a:r>
              <a:rPr sz="1800" b="1" spc="-130" dirty="0">
                <a:solidFill>
                  <a:srgbClr val="FFFFFF"/>
                </a:solidFill>
                <a:cs typeface="Tahoma"/>
              </a:rPr>
              <a:t>a</a:t>
            </a:r>
            <a:r>
              <a:rPr sz="1800" b="1" spc="-275" dirty="0">
                <a:solidFill>
                  <a:srgbClr val="FFFFFF"/>
                </a:solidFill>
                <a:cs typeface="Verdana"/>
              </a:rPr>
              <a:t>ş</a:t>
            </a:r>
            <a:r>
              <a:rPr sz="1800" b="1" spc="-180" dirty="0">
                <a:solidFill>
                  <a:srgbClr val="FFFFFF"/>
                </a:solidFill>
                <a:cs typeface="Tahoma"/>
              </a:rPr>
              <a:t>m</a:t>
            </a:r>
            <a:r>
              <a:rPr sz="1800" b="1" spc="-130" dirty="0">
                <a:solidFill>
                  <a:srgbClr val="FFFFFF"/>
                </a:solidFill>
                <a:cs typeface="Tahoma"/>
              </a:rPr>
              <a:t>a</a:t>
            </a:r>
            <a:r>
              <a:rPr sz="1800" b="1" spc="-165" dirty="0">
                <a:solidFill>
                  <a:srgbClr val="FFFFFF"/>
                </a:solidFill>
                <a:cs typeface="Tahoma"/>
              </a:rPr>
              <a:t> </a:t>
            </a:r>
            <a:r>
              <a:rPr sz="1800" b="1" spc="-130" dirty="0">
                <a:solidFill>
                  <a:srgbClr val="FFFFFF"/>
                </a:solidFill>
                <a:cs typeface="Tahoma"/>
              </a:rPr>
              <a:t>h</a:t>
            </a:r>
            <a:r>
              <a:rPr sz="1800" b="1" spc="-140" dirty="0">
                <a:solidFill>
                  <a:srgbClr val="FFFFFF"/>
                </a:solidFill>
                <a:cs typeface="Tahoma"/>
              </a:rPr>
              <a:t>e</a:t>
            </a:r>
            <a:r>
              <a:rPr sz="1800" b="1" spc="-120" dirty="0">
                <a:solidFill>
                  <a:srgbClr val="FFFFFF"/>
                </a:solidFill>
                <a:cs typeface="Tahoma"/>
              </a:rPr>
              <a:t>de</a:t>
            </a:r>
            <a:r>
              <a:rPr sz="1800" b="1" spc="-80" dirty="0">
                <a:solidFill>
                  <a:srgbClr val="FFFFFF"/>
                </a:solidFill>
                <a:cs typeface="Tahoma"/>
              </a:rPr>
              <a:t>f</a:t>
            </a:r>
            <a:r>
              <a:rPr sz="1800" b="1" spc="-50" dirty="0">
                <a:solidFill>
                  <a:srgbClr val="FFFFFF"/>
                </a:solidFill>
                <a:cs typeface="Tahoma"/>
              </a:rPr>
              <a:t>i  </a:t>
            </a:r>
            <a:r>
              <a:rPr sz="1800" b="1" spc="-114" dirty="0">
                <a:solidFill>
                  <a:srgbClr val="FFFFFF"/>
                </a:solidFill>
                <a:cs typeface="Tahoma"/>
              </a:rPr>
              <a:t>e</a:t>
            </a:r>
            <a:r>
              <a:rPr sz="1800" b="1" spc="-120" dirty="0">
                <a:solidFill>
                  <a:srgbClr val="FFFFFF"/>
                </a:solidFill>
                <a:cs typeface="Tahoma"/>
              </a:rPr>
              <a:t>k</a:t>
            </a:r>
            <a:r>
              <a:rPr sz="1800" b="1" spc="-130" dirty="0">
                <a:solidFill>
                  <a:srgbClr val="FFFFFF"/>
                </a:solidFill>
                <a:cs typeface="Tahoma"/>
              </a:rPr>
              <a:t>s</a:t>
            </a:r>
            <a:r>
              <a:rPr sz="1800" b="1" spc="-120" dirty="0">
                <a:solidFill>
                  <a:srgbClr val="FFFFFF"/>
                </a:solidFill>
                <a:cs typeface="Tahoma"/>
              </a:rPr>
              <a:t>e</a:t>
            </a:r>
            <a:r>
              <a:rPr sz="1800" b="1" spc="-140" dirty="0">
                <a:solidFill>
                  <a:srgbClr val="FFFFFF"/>
                </a:solidFill>
                <a:cs typeface="Tahoma"/>
              </a:rPr>
              <a:t>n</a:t>
            </a:r>
            <a:r>
              <a:rPr sz="1800" b="1" spc="-50" dirty="0">
                <a:solidFill>
                  <a:srgbClr val="FFFFFF"/>
                </a:solidFill>
                <a:cs typeface="Tahoma"/>
              </a:rPr>
              <a:t>i</a:t>
            </a:r>
            <a:r>
              <a:rPr sz="1800" b="1" spc="-130" dirty="0">
                <a:solidFill>
                  <a:srgbClr val="FFFFFF"/>
                </a:solidFill>
                <a:cs typeface="Tahoma"/>
              </a:rPr>
              <a:t>n</a:t>
            </a:r>
            <a:r>
              <a:rPr sz="1800" b="1" spc="-100" dirty="0">
                <a:solidFill>
                  <a:srgbClr val="FFFFFF"/>
                </a:solidFill>
                <a:cs typeface="Tahoma"/>
              </a:rPr>
              <a:t>de</a:t>
            </a:r>
            <a:r>
              <a:rPr sz="1800" b="1" spc="-55" dirty="0">
                <a:solidFill>
                  <a:srgbClr val="FFFFFF"/>
                </a:solidFill>
                <a:cs typeface="Tahoma"/>
              </a:rPr>
              <a:t>,</a:t>
            </a:r>
            <a:r>
              <a:rPr sz="1800" b="1" spc="-170" dirty="0">
                <a:solidFill>
                  <a:srgbClr val="FFFFFF"/>
                </a:solidFill>
                <a:cs typeface="Tahoma"/>
              </a:rPr>
              <a:t> </a:t>
            </a:r>
            <a:r>
              <a:rPr sz="1800" b="1" spc="-200" dirty="0">
                <a:solidFill>
                  <a:srgbClr val="FFFFFF"/>
                </a:solidFill>
                <a:cs typeface="Tahoma"/>
              </a:rPr>
              <a:t>A</a:t>
            </a:r>
            <a:r>
              <a:rPr sz="1800" b="1" spc="-110" dirty="0">
                <a:solidFill>
                  <a:srgbClr val="FFFFFF"/>
                </a:solidFill>
                <a:cs typeface="Tahoma"/>
              </a:rPr>
              <a:t>v</a:t>
            </a:r>
            <a:r>
              <a:rPr sz="1800" b="1" spc="-70" dirty="0">
                <a:solidFill>
                  <a:srgbClr val="FFFFFF"/>
                </a:solidFill>
                <a:cs typeface="Tahoma"/>
              </a:rPr>
              <a:t>r</a:t>
            </a:r>
            <a:r>
              <a:rPr sz="1800" b="1" spc="-130" dirty="0">
                <a:solidFill>
                  <a:srgbClr val="FFFFFF"/>
                </a:solidFill>
                <a:cs typeface="Tahoma"/>
              </a:rPr>
              <a:t>u</a:t>
            </a:r>
            <a:r>
              <a:rPr sz="1800" b="1" spc="-100" dirty="0">
                <a:solidFill>
                  <a:srgbClr val="FFFFFF"/>
                </a:solidFill>
                <a:cs typeface="Tahoma"/>
              </a:rPr>
              <a:t>p</a:t>
            </a:r>
            <a:r>
              <a:rPr sz="1800" b="1" spc="-85" dirty="0">
                <a:solidFill>
                  <a:srgbClr val="FFFFFF"/>
                </a:solidFill>
                <a:cs typeface="Tahoma"/>
              </a:rPr>
              <a:t>a  </a:t>
            </a:r>
            <a:r>
              <a:rPr sz="1800" b="1" spc="-155" dirty="0">
                <a:solidFill>
                  <a:srgbClr val="FFFFFF"/>
                </a:solidFill>
                <a:cs typeface="Tahoma"/>
              </a:rPr>
              <a:t>ge</a:t>
            </a:r>
            <a:r>
              <a:rPr sz="1800" b="1" spc="-130" dirty="0">
                <a:solidFill>
                  <a:srgbClr val="FFFFFF"/>
                </a:solidFill>
                <a:cs typeface="Tahoma"/>
              </a:rPr>
              <a:t>n</a:t>
            </a:r>
            <a:r>
              <a:rPr sz="1800" b="1" spc="-140" dirty="0">
                <a:solidFill>
                  <a:srgbClr val="FFFFFF"/>
                </a:solidFill>
                <a:cs typeface="Tahoma"/>
              </a:rPr>
              <a:t>e</a:t>
            </a:r>
            <a:r>
              <a:rPr sz="1800" b="1" spc="-35" dirty="0">
                <a:solidFill>
                  <a:srgbClr val="FFFFFF"/>
                </a:solidFill>
                <a:cs typeface="Tahoma"/>
              </a:rPr>
              <a:t>l</a:t>
            </a:r>
            <a:r>
              <a:rPr sz="1800" b="1" spc="-50" dirty="0">
                <a:solidFill>
                  <a:srgbClr val="FFFFFF"/>
                </a:solidFill>
                <a:cs typeface="Tahoma"/>
              </a:rPr>
              <a:t>i</a:t>
            </a:r>
            <a:r>
              <a:rPr sz="1800" b="1" spc="-130" dirty="0">
                <a:solidFill>
                  <a:srgbClr val="FFFFFF"/>
                </a:solidFill>
                <a:cs typeface="Tahoma"/>
              </a:rPr>
              <a:t>n</a:t>
            </a:r>
            <a:r>
              <a:rPr sz="1800" b="1" spc="-100" dirty="0">
                <a:solidFill>
                  <a:srgbClr val="FFFFFF"/>
                </a:solidFill>
                <a:cs typeface="Tahoma"/>
              </a:rPr>
              <a:t>d</a:t>
            </a:r>
            <a:r>
              <a:rPr sz="1800" b="1" spc="-140" dirty="0">
                <a:solidFill>
                  <a:srgbClr val="FFFFFF"/>
                </a:solidFill>
                <a:cs typeface="Tahoma"/>
              </a:rPr>
              <a:t>e</a:t>
            </a:r>
            <a:r>
              <a:rPr sz="1800" b="1" spc="-160" dirty="0">
                <a:solidFill>
                  <a:srgbClr val="FFFFFF"/>
                </a:solidFill>
                <a:cs typeface="Tahoma"/>
              </a:rPr>
              <a:t> </a:t>
            </a:r>
            <a:r>
              <a:rPr sz="1800" b="1" spc="-105" dirty="0">
                <a:solidFill>
                  <a:srgbClr val="FFFFFF"/>
                </a:solidFill>
                <a:cs typeface="Tahoma"/>
              </a:rPr>
              <a:t>b</a:t>
            </a:r>
            <a:r>
              <a:rPr sz="1800" b="1" spc="-50" dirty="0">
                <a:solidFill>
                  <a:srgbClr val="FFFFFF"/>
                </a:solidFill>
                <a:cs typeface="Tahoma"/>
              </a:rPr>
              <a:t>i</a:t>
            </a:r>
            <a:r>
              <a:rPr sz="1800" b="1" spc="-70" dirty="0">
                <a:solidFill>
                  <a:srgbClr val="FFFFFF"/>
                </a:solidFill>
                <a:cs typeface="Tahoma"/>
              </a:rPr>
              <a:t>r</a:t>
            </a:r>
            <a:r>
              <a:rPr sz="1800" b="1" spc="-105" dirty="0">
                <a:solidFill>
                  <a:srgbClr val="FFFFFF"/>
                </a:solidFill>
                <a:cs typeface="Tahoma"/>
              </a:rPr>
              <a:t>b</a:t>
            </a:r>
            <a:r>
              <a:rPr sz="1800" b="1" spc="-50" dirty="0">
                <a:solidFill>
                  <a:srgbClr val="FFFFFF"/>
                </a:solidFill>
                <a:cs typeface="Tahoma"/>
              </a:rPr>
              <a:t>i</a:t>
            </a:r>
            <a:r>
              <a:rPr sz="1800" b="1" spc="-70" dirty="0">
                <a:solidFill>
                  <a:srgbClr val="FFFFFF"/>
                </a:solidFill>
                <a:cs typeface="Tahoma"/>
              </a:rPr>
              <a:t>r</a:t>
            </a:r>
            <a:r>
              <a:rPr sz="1800" b="1" spc="-50" dirty="0">
                <a:solidFill>
                  <a:srgbClr val="FFFFFF"/>
                </a:solidFill>
                <a:cs typeface="Tahoma"/>
              </a:rPr>
              <a:t>i</a:t>
            </a:r>
            <a:r>
              <a:rPr sz="1800" b="1" spc="-130" dirty="0">
                <a:solidFill>
                  <a:srgbClr val="FFFFFF"/>
                </a:solidFill>
                <a:cs typeface="Tahoma"/>
              </a:rPr>
              <a:t>n</a:t>
            </a:r>
            <a:r>
              <a:rPr sz="1800" b="1" spc="-95" dirty="0">
                <a:solidFill>
                  <a:srgbClr val="FFFFFF"/>
                </a:solidFill>
                <a:cs typeface="Tahoma"/>
              </a:rPr>
              <a:t>e  </a:t>
            </a:r>
            <a:r>
              <a:rPr sz="1800" b="1" spc="-120" dirty="0">
                <a:solidFill>
                  <a:srgbClr val="FFFFFF"/>
                </a:solidFill>
                <a:cs typeface="Tahoma"/>
              </a:rPr>
              <a:t>b</a:t>
            </a:r>
            <a:r>
              <a:rPr sz="1800" b="1" spc="-114" dirty="0">
                <a:solidFill>
                  <a:srgbClr val="FFFFFF"/>
                </a:solidFill>
                <a:cs typeface="Tahoma"/>
              </a:rPr>
              <a:t>a</a:t>
            </a:r>
            <a:r>
              <a:rPr sz="1800" b="1" spc="-300" dirty="0">
                <a:solidFill>
                  <a:srgbClr val="FFFFFF"/>
                </a:solidFill>
                <a:cs typeface="Verdana"/>
              </a:rPr>
              <a:t>ğ</a:t>
            </a:r>
            <a:r>
              <a:rPr sz="1800" b="1" spc="-35" dirty="0">
                <a:solidFill>
                  <a:srgbClr val="FFFFFF"/>
                </a:solidFill>
                <a:cs typeface="Tahoma"/>
              </a:rPr>
              <a:t>l</a:t>
            </a:r>
            <a:r>
              <a:rPr sz="1800" b="1" spc="-50" dirty="0">
                <a:solidFill>
                  <a:srgbClr val="FFFFFF"/>
                </a:solidFill>
                <a:cs typeface="Tahoma"/>
              </a:rPr>
              <a:t>ı</a:t>
            </a:r>
            <a:r>
              <a:rPr sz="1800" b="1" spc="-165" dirty="0">
                <a:solidFill>
                  <a:srgbClr val="FFFFFF"/>
                </a:solidFill>
                <a:cs typeface="Tahoma"/>
              </a:rPr>
              <a:t> </a:t>
            </a:r>
            <a:r>
              <a:rPr sz="1800" b="1" spc="-110" dirty="0">
                <a:solidFill>
                  <a:srgbClr val="FFFFFF"/>
                </a:solidFill>
                <a:cs typeface="Tahoma"/>
              </a:rPr>
              <a:t>v</a:t>
            </a:r>
            <a:r>
              <a:rPr sz="1800" b="1" spc="-140" dirty="0">
                <a:solidFill>
                  <a:srgbClr val="FFFFFF"/>
                </a:solidFill>
                <a:cs typeface="Tahoma"/>
              </a:rPr>
              <a:t>e</a:t>
            </a:r>
            <a:r>
              <a:rPr sz="1800" b="1" spc="-165" dirty="0">
                <a:solidFill>
                  <a:srgbClr val="FFFFFF"/>
                </a:solidFill>
                <a:cs typeface="Tahoma"/>
              </a:rPr>
              <a:t> </a:t>
            </a:r>
            <a:r>
              <a:rPr sz="1800" b="1" spc="-100" dirty="0">
                <a:solidFill>
                  <a:srgbClr val="FFFFFF"/>
                </a:solidFill>
                <a:cs typeface="Tahoma"/>
              </a:rPr>
              <a:t>k</a:t>
            </a:r>
            <a:r>
              <a:rPr sz="1800" b="1" spc="-130" dirty="0">
                <a:solidFill>
                  <a:srgbClr val="FFFFFF"/>
                </a:solidFill>
                <a:cs typeface="Tahoma"/>
              </a:rPr>
              <a:t>a</a:t>
            </a:r>
            <a:r>
              <a:rPr sz="1800" b="1" spc="-125" dirty="0">
                <a:solidFill>
                  <a:srgbClr val="FFFFFF"/>
                </a:solidFill>
                <a:cs typeface="Tahoma"/>
              </a:rPr>
              <a:t>p</a:t>
            </a:r>
            <a:r>
              <a:rPr sz="1800" b="1" spc="-105" dirty="0">
                <a:solidFill>
                  <a:srgbClr val="FFFFFF"/>
                </a:solidFill>
                <a:cs typeface="Tahoma"/>
              </a:rPr>
              <a:t>s</a:t>
            </a:r>
            <a:r>
              <a:rPr sz="1800" b="1" spc="-130" dirty="0">
                <a:solidFill>
                  <a:srgbClr val="FFFFFF"/>
                </a:solidFill>
                <a:cs typeface="Tahoma"/>
              </a:rPr>
              <a:t>a</a:t>
            </a:r>
            <a:r>
              <a:rPr sz="1800" b="1" spc="-105" dirty="0">
                <a:solidFill>
                  <a:srgbClr val="FFFFFF"/>
                </a:solidFill>
                <a:cs typeface="Tahoma"/>
              </a:rPr>
              <a:t>y</a:t>
            </a:r>
            <a:r>
              <a:rPr sz="1800" b="1" spc="-50" dirty="0">
                <a:solidFill>
                  <a:srgbClr val="FFFFFF"/>
                </a:solidFill>
                <a:cs typeface="Tahoma"/>
              </a:rPr>
              <a:t>ı</a:t>
            </a:r>
            <a:r>
              <a:rPr sz="1800" b="1" spc="-114" dirty="0">
                <a:solidFill>
                  <a:srgbClr val="FFFFFF"/>
                </a:solidFill>
                <a:cs typeface="Tahoma"/>
              </a:rPr>
              <a:t>c</a:t>
            </a:r>
            <a:r>
              <a:rPr sz="1800" b="1" spc="-50" dirty="0">
                <a:solidFill>
                  <a:srgbClr val="FFFFFF"/>
                </a:solidFill>
                <a:cs typeface="Tahoma"/>
              </a:rPr>
              <a:t>ı  </a:t>
            </a:r>
            <a:r>
              <a:rPr sz="1800" b="1" spc="-110" dirty="0">
                <a:solidFill>
                  <a:srgbClr val="FFFFFF"/>
                </a:solidFill>
                <a:cs typeface="Tahoma"/>
              </a:rPr>
              <a:t>inovasyon </a:t>
            </a:r>
            <a:r>
              <a:rPr sz="1800" b="1" spc="-105" dirty="0">
                <a:solidFill>
                  <a:srgbClr val="FFFFFF"/>
                </a:solidFill>
                <a:cs typeface="Tahoma"/>
              </a:rPr>
              <a:t> ekosistemleri </a:t>
            </a:r>
            <a:r>
              <a:rPr sz="1800" b="1" spc="-100" dirty="0">
                <a:solidFill>
                  <a:srgbClr val="FFFFFF"/>
                </a:solidFill>
                <a:cs typeface="Tahoma"/>
              </a:rPr>
              <a:t> </a:t>
            </a:r>
            <a:r>
              <a:rPr sz="1800" b="1" spc="-95" dirty="0">
                <a:solidFill>
                  <a:srgbClr val="FFFFFF"/>
                </a:solidFill>
                <a:cs typeface="Tahoma"/>
              </a:rPr>
              <a:t>o</a:t>
            </a:r>
            <a:r>
              <a:rPr sz="1800" b="1" spc="-55" dirty="0">
                <a:solidFill>
                  <a:srgbClr val="FFFFFF"/>
                </a:solidFill>
                <a:cs typeface="Tahoma"/>
              </a:rPr>
              <a:t>l</a:t>
            </a:r>
            <a:r>
              <a:rPr sz="1800" b="1" spc="-130" dirty="0">
                <a:solidFill>
                  <a:srgbClr val="FFFFFF"/>
                </a:solidFill>
                <a:cs typeface="Tahoma"/>
              </a:rPr>
              <a:t>u</a:t>
            </a:r>
            <a:r>
              <a:rPr sz="1800" b="1" spc="-275" dirty="0">
                <a:solidFill>
                  <a:srgbClr val="FFFFFF"/>
                </a:solidFill>
                <a:cs typeface="Verdana"/>
              </a:rPr>
              <a:t>ş</a:t>
            </a:r>
            <a:r>
              <a:rPr sz="1800" b="1" spc="-65" dirty="0">
                <a:solidFill>
                  <a:srgbClr val="FFFFFF"/>
                </a:solidFill>
                <a:cs typeface="Tahoma"/>
              </a:rPr>
              <a:t>t</a:t>
            </a:r>
            <a:r>
              <a:rPr sz="1800" b="1" spc="-130" dirty="0">
                <a:solidFill>
                  <a:srgbClr val="FFFFFF"/>
                </a:solidFill>
                <a:cs typeface="Tahoma"/>
              </a:rPr>
              <a:t>u</a:t>
            </a:r>
            <a:r>
              <a:rPr sz="1800" b="1" spc="-70" dirty="0">
                <a:solidFill>
                  <a:srgbClr val="FFFFFF"/>
                </a:solidFill>
                <a:cs typeface="Tahoma"/>
              </a:rPr>
              <a:t>r</a:t>
            </a:r>
            <a:r>
              <a:rPr sz="1800" b="1" spc="-180" dirty="0">
                <a:solidFill>
                  <a:srgbClr val="FFFFFF"/>
                </a:solidFill>
                <a:cs typeface="Tahoma"/>
              </a:rPr>
              <a:t>m</a:t>
            </a:r>
            <a:r>
              <a:rPr sz="1800" b="1" spc="-120" dirty="0">
                <a:solidFill>
                  <a:srgbClr val="FFFFFF"/>
                </a:solidFill>
                <a:cs typeface="Tahoma"/>
              </a:rPr>
              <a:t>ay</a:t>
            </a:r>
            <a:r>
              <a:rPr sz="1800" b="1" spc="-50" dirty="0">
                <a:solidFill>
                  <a:srgbClr val="FFFFFF"/>
                </a:solidFill>
                <a:cs typeface="Tahoma"/>
              </a:rPr>
              <a:t>ı</a:t>
            </a:r>
            <a:r>
              <a:rPr sz="1800" b="1" spc="-165" dirty="0">
                <a:solidFill>
                  <a:srgbClr val="FFFFFF"/>
                </a:solidFill>
                <a:cs typeface="Tahoma"/>
              </a:rPr>
              <a:t> </a:t>
            </a:r>
            <a:r>
              <a:rPr sz="1800" b="1" spc="-130" dirty="0">
                <a:solidFill>
                  <a:srgbClr val="FFFFFF"/>
                </a:solidFill>
                <a:cs typeface="Tahoma"/>
              </a:rPr>
              <a:t>h</a:t>
            </a:r>
            <a:r>
              <a:rPr sz="1800" b="1" spc="-140" dirty="0">
                <a:solidFill>
                  <a:srgbClr val="FFFFFF"/>
                </a:solidFill>
                <a:cs typeface="Tahoma"/>
              </a:rPr>
              <a:t>e</a:t>
            </a:r>
            <a:r>
              <a:rPr sz="1800" b="1" spc="-100" dirty="0">
                <a:solidFill>
                  <a:srgbClr val="FFFFFF"/>
                </a:solidFill>
                <a:cs typeface="Tahoma"/>
              </a:rPr>
              <a:t>d</a:t>
            </a:r>
            <a:r>
              <a:rPr sz="1800" b="1" spc="-140" dirty="0">
                <a:solidFill>
                  <a:srgbClr val="FFFFFF"/>
                </a:solidFill>
                <a:cs typeface="Tahoma"/>
              </a:rPr>
              <a:t>e</a:t>
            </a:r>
            <a:r>
              <a:rPr sz="1800" b="1" spc="-80" dirty="0">
                <a:solidFill>
                  <a:srgbClr val="FFFFFF"/>
                </a:solidFill>
                <a:cs typeface="Tahoma"/>
              </a:rPr>
              <a:t>f</a:t>
            </a:r>
            <a:r>
              <a:rPr sz="1800" b="1" spc="-35" dirty="0">
                <a:solidFill>
                  <a:srgbClr val="FFFFFF"/>
                </a:solidFill>
                <a:cs typeface="Tahoma"/>
              </a:rPr>
              <a:t>l</a:t>
            </a:r>
            <a:r>
              <a:rPr sz="1800" b="1" spc="-50" dirty="0">
                <a:solidFill>
                  <a:srgbClr val="FFFFFF"/>
                </a:solidFill>
                <a:cs typeface="Tahoma"/>
              </a:rPr>
              <a:t>i</a:t>
            </a:r>
            <a:r>
              <a:rPr sz="1800" b="1" spc="-105" dirty="0">
                <a:solidFill>
                  <a:srgbClr val="FFFFFF"/>
                </a:solidFill>
                <a:cs typeface="Tahoma"/>
              </a:rPr>
              <a:t>yo</a:t>
            </a:r>
            <a:r>
              <a:rPr sz="1800" b="1" spc="-80" dirty="0">
                <a:solidFill>
                  <a:srgbClr val="FFFFFF"/>
                </a:solidFill>
                <a:cs typeface="Tahoma"/>
              </a:rPr>
              <a:t>r</a:t>
            </a:r>
            <a:r>
              <a:rPr sz="1800" b="1" spc="-25" dirty="0">
                <a:solidFill>
                  <a:srgbClr val="FFFFFF"/>
                </a:solidFill>
                <a:cs typeface="Tahoma"/>
              </a:rPr>
              <a:t>.</a:t>
            </a:r>
            <a:endParaRPr sz="1800" dirty="0"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673982" y="2933418"/>
            <a:ext cx="2850515" cy="2567940"/>
            <a:chOff x="4673982" y="2933418"/>
            <a:chExt cx="2850515" cy="2567940"/>
          </a:xfrm>
        </p:grpSpPr>
        <p:sp>
          <p:nvSpPr>
            <p:cNvPr id="13" name="object 13"/>
            <p:cNvSpPr/>
            <p:nvPr/>
          </p:nvSpPr>
          <p:spPr>
            <a:xfrm>
              <a:off x="4677157" y="2936593"/>
              <a:ext cx="2844165" cy="2561590"/>
            </a:xfrm>
            <a:custGeom>
              <a:avLst/>
              <a:gdLst/>
              <a:ahLst/>
              <a:cxnLst/>
              <a:rect l="l" t="t" r="r" b="b"/>
              <a:pathLst>
                <a:path w="2844165" h="2561590">
                  <a:moveTo>
                    <a:pt x="2416868" y="0"/>
                  </a:moveTo>
                  <a:lnTo>
                    <a:pt x="426857" y="0"/>
                  </a:lnTo>
                  <a:lnTo>
                    <a:pt x="380346" y="2504"/>
                  </a:lnTo>
                  <a:lnTo>
                    <a:pt x="335286" y="9845"/>
                  </a:lnTo>
                  <a:lnTo>
                    <a:pt x="291937" y="21761"/>
                  </a:lnTo>
                  <a:lnTo>
                    <a:pt x="250559" y="37992"/>
                  </a:lnTo>
                  <a:lnTo>
                    <a:pt x="211414" y="58278"/>
                  </a:lnTo>
                  <a:lnTo>
                    <a:pt x="174761" y="82358"/>
                  </a:lnTo>
                  <a:lnTo>
                    <a:pt x="140860" y="109972"/>
                  </a:lnTo>
                  <a:lnTo>
                    <a:pt x="109972" y="140860"/>
                  </a:lnTo>
                  <a:lnTo>
                    <a:pt x="82358" y="174761"/>
                  </a:lnTo>
                  <a:lnTo>
                    <a:pt x="58278" y="211414"/>
                  </a:lnTo>
                  <a:lnTo>
                    <a:pt x="37992" y="250559"/>
                  </a:lnTo>
                  <a:lnTo>
                    <a:pt x="21761" y="291937"/>
                  </a:lnTo>
                  <a:lnTo>
                    <a:pt x="9845" y="335286"/>
                  </a:lnTo>
                  <a:lnTo>
                    <a:pt x="2504" y="380346"/>
                  </a:lnTo>
                  <a:lnTo>
                    <a:pt x="0" y="426857"/>
                  </a:lnTo>
                  <a:lnTo>
                    <a:pt x="0" y="2134229"/>
                  </a:lnTo>
                  <a:lnTo>
                    <a:pt x="2504" y="2180740"/>
                  </a:lnTo>
                  <a:lnTo>
                    <a:pt x="9845" y="2225801"/>
                  </a:lnTo>
                  <a:lnTo>
                    <a:pt x="21761" y="2269150"/>
                  </a:lnTo>
                  <a:lnTo>
                    <a:pt x="37992" y="2310527"/>
                  </a:lnTo>
                  <a:lnTo>
                    <a:pt x="58278" y="2349673"/>
                  </a:lnTo>
                  <a:lnTo>
                    <a:pt x="82358" y="2386327"/>
                  </a:lnTo>
                  <a:lnTo>
                    <a:pt x="109972" y="2420227"/>
                  </a:lnTo>
                  <a:lnTo>
                    <a:pt x="140860" y="2451115"/>
                  </a:lnTo>
                  <a:lnTo>
                    <a:pt x="174761" y="2478729"/>
                  </a:lnTo>
                  <a:lnTo>
                    <a:pt x="211414" y="2502809"/>
                  </a:lnTo>
                  <a:lnTo>
                    <a:pt x="250559" y="2523095"/>
                  </a:lnTo>
                  <a:lnTo>
                    <a:pt x="291937" y="2539326"/>
                  </a:lnTo>
                  <a:lnTo>
                    <a:pt x="335286" y="2551242"/>
                  </a:lnTo>
                  <a:lnTo>
                    <a:pt x="380346" y="2558583"/>
                  </a:lnTo>
                  <a:lnTo>
                    <a:pt x="426857" y="2561088"/>
                  </a:lnTo>
                  <a:lnTo>
                    <a:pt x="2416868" y="2561088"/>
                  </a:lnTo>
                  <a:lnTo>
                    <a:pt x="2463379" y="2558583"/>
                  </a:lnTo>
                  <a:lnTo>
                    <a:pt x="2508439" y="2551242"/>
                  </a:lnTo>
                  <a:lnTo>
                    <a:pt x="2551788" y="2539326"/>
                  </a:lnTo>
                  <a:lnTo>
                    <a:pt x="2593165" y="2523095"/>
                  </a:lnTo>
                  <a:lnTo>
                    <a:pt x="2632311" y="2502809"/>
                  </a:lnTo>
                  <a:lnTo>
                    <a:pt x="2668964" y="2478729"/>
                  </a:lnTo>
                  <a:lnTo>
                    <a:pt x="2702865" y="2451115"/>
                  </a:lnTo>
                  <a:lnTo>
                    <a:pt x="2733752" y="2420227"/>
                  </a:lnTo>
                  <a:lnTo>
                    <a:pt x="2761366" y="2386327"/>
                  </a:lnTo>
                  <a:lnTo>
                    <a:pt x="2785446" y="2349673"/>
                  </a:lnTo>
                  <a:lnTo>
                    <a:pt x="2805732" y="2310527"/>
                  </a:lnTo>
                  <a:lnTo>
                    <a:pt x="2821964" y="2269150"/>
                  </a:lnTo>
                  <a:lnTo>
                    <a:pt x="2833880" y="2225801"/>
                  </a:lnTo>
                  <a:lnTo>
                    <a:pt x="2841220" y="2180740"/>
                  </a:lnTo>
                  <a:lnTo>
                    <a:pt x="2843725" y="2134229"/>
                  </a:lnTo>
                  <a:lnTo>
                    <a:pt x="2843725" y="426857"/>
                  </a:lnTo>
                  <a:lnTo>
                    <a:pt x="2841220" y="380346"/>
                  </a:lnTo>
                  <a:lnTo>
                    <a:pt x="2833880" y="335286"/>
                  </a:lnTo>
                  <a:lnTo>
                    <a:pt x="2821964" y="291937"/>
                  </a:lnTo>
                  <a:lnTo>
                    <a:pt x="2805732" y="250559"/>
                  </a:lnTo>
                  <a:lnTo>
                    <a:pt x="2785446" y="211414"/>
                  </a:lnTo>
                  <a:lnTo>
                    <a:pt x="2761366" y="174761"/>
                  </a:lnTo>
                  <a:lnTo>
                    <a:pt x="2733752" y="140860"/>
                  </a:lnTo>
                  <a:lnTo>
                    <a:pt x="2702865" y="109972"/>
                  </a:lnTo>
                  <a:lnTo>
                    <a:pt x="2668964" y="82358"/>
                  </a:lnTo>
                  <a:lnTo>
                    <a:pt x="2632311" y="58278"/>
                  </a:lnTo>
                  <a:lnTo>
                    <a:pt x="2593165" y="37992"/>
                  </a:lnTo>
                  <a:lnTo>
                    <a:pt x="2551788" y="21761"/>
                  </a:lnTo>
                  <a:lnTo>
                    <a:pt x="2508439" y="9845"/>
                  </a:lnTo>
                  <a:lnTo>
                    <a:pt x="2463379" y="2504"/>
                  </a:lnTo>
                  <a:lnTo>
                    <a:pt x="2416868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677157" y="2936593"/>
              <a:ext cx="2844165" cy="2561590"/>
            </a:xfrm>
            <a:custGeom>
              <a:avLst/>
              <a:gdLst/>
              <a:ahLst/>
              <a:cxnLst/>
              <a:rect l="l" t="t" r="r" b="b"/>
              <a:pathLst>
                <a:path w="2844165" h="2561590">
                  <a:moveTo>
                    <a:pt x="0" y="426857"/>
                  </a:moveTo>
                  <a:lnTo>
                    <a:pt x="2504" y="380346"/>
                  </a:lnTo>
                  <a:lnTo>
                    <a:pt x="9845" y="335286"/>
                  </a:lnTo>
                  <a:lnTo>
                    <a:pt x="21761" y="291937"/>
                  </a:lnTo>
                  <a:lnTo>
                    <a:pt x="37992" y="250559"/>
                  </a:lnTo>
                  <a:lnTo>
                    <a:pt x="58278" y="211414"/>
                  </a:lnTo>
                  <a:lnTo>
                    <a:pt x="82358" y="174760"/>
                  </a:lnTo>
                  <a:lnTo>
                    <a:pt x="109972" y="140860"/>
                  </a:lnTo>
                  <a:lnTo>
                    <a:pt x="140860" y="109972"/>
                  </a:lnTo>
                  <a:lnTo>
                    <a:pt x="174760" y="82358"/>
                  </a:lnTo>
                  <a:lnTo>
                    <a:pt x="211414" y="58278"/>
                  </a:lnTo>
                  <a:lnTo>
                    <a:pt x="250559" y="37992"/>
                  </a:lnTo>
                  <a:lnTo>
                    <a:pt x="291937" y="21761"/>
                  </a:lnTo>
                  <a:lnTo>
                    <a:pt x="335286" y="9845"/>
                  </a:lnTo>
                  <a:lnTo>
                    <a:pt x="380346" y="2504"/>
                  </a:lnTo>
                  <a:lnTo>
                    <a:pt x="426857" y="0"/>
                  </a:lnTo>
                  <a:lnTo>
                    <a:pt x="2416868" y="0"/>
                  </a:lnTo>
                  <a:lnTo>
                    <a:pt x="2463378" y="2504"/>
                  </a:lnTo>
                  <a:lnTo>
                    <a:pt x="2508438" y="9845"/>
                  </a:lnTo>
                  <a:lnTo>
                    <a:pt x="2551787" y="21761"/>
                  </a:lnTo>
                  <a:lnTo>
                    <a:pt x="2593165" y="37992"/>
                  </a:lnTo>
                  <a:lnTo>
                    <a:pt x="2632310" y="58278"/>
                  </a:lnTo>
                  <a:lnTo>
                    <a:pt x="2668963" y="82358"/>
                  </a:lnTo>
                  <a:lnTo>
                    <a:pt x="2702864" y="109972"/>
                  </a:lnTo>
                  <a:lnTo>
                    <a:pt x="2733752" y="140860"/>
                  </a:lnTo>
                  <a:lnTo>
                    <a:pt x="2761366" y="174760"/>
                  </a:lnTo>
                  <a:lnTo>
                    <a:pt x="2785446" y="211414"/>
                  </a:lnTo>
                  <a:lnTo>
                    <a:pt x="2805732" y="250559"/>
                  </a:lnTo>
                  <a:lnTo>
                    <a:pt x="2821963" y="291937"/>
                  </a:lnTo>
                  <a:lnTo>
                    <a:pt x="2833879" y="335286"/>
                  </a:lnTo>
                  <a:lnTo>
                    <a:pt x="2841220" y="380346"/>
                  </a:lnTo>
                  <a:lnTo>
                    <a:pt x="2843725" y="426857"/>
                  </a:lnTo>
                  <a:lnTo>
                    <a:pt x="2843725" y="2134231"/>
                  </a:lnTo>
                  <a:lnTo>
                    <a:pt x="2841220" y="2180741"/>
                  </a:lnTo>
                  <a:lnTo>
                    <a:pt x="2833879" y="2225801"/>
                  </a:lnTo>
                  <a:lnTo>
                    <a:pt x="2821963" y="2269150"/>
                  </a:lnTo>
                  <a:lnTo>
                    <a:pt x="2805732" y="2310528"/>
                  </a:lnTo>
                  <a:lnTo>
                    <a:pt x="2785446" y="2349673"/>
                  </a:lnTo>
                  <a:lnTo>
                    <a:pt x="2761366" y="2386326"/>
                  </a:lnTo>
                  <a:lnTo>
                    <a:pt x="2733752" y="2420227"/>
                  </a:lnTo>
                  <a:lnTo>
                    <a:pt x="2702864" y="2451115"/>
                  </a:lnTo>
                  <a:lnTo>
                    <a:pt x="2668963" y="2478729"/>
                  </a:lnTo>
                  <a:lnTo>
                    <a:pt x="2632310" y="2502809"/>
                  </a:lnTo>
                  <a:lnTo>
                    <a:pt x="2593165" y="2523095"/>
                  </a:lnTo>
                  <a:lnTo>
                    <a:pt x="2551787" y="2539326"/>
                  </a:lnTo>
                  <a:lnTo>
                    <a:pt x="2508438" y="2551242"/>
                  </a:lnTo>
                  <a:lnTo>
                    <a:pt x="2463378" y="2558583"/>
                  </a:lnTo>
                  <a:lnTo>
                    <a:pt x="2416868" y="2561088"/>
                  </a:lnTo>
                  <a:lnTo>
                    <a:pt x="426857" y="2561088"/>
                  </a:lnTo>
                  <a:lnTo>
                    <a:pt x="380346" y="2558583"/>
                  </a:lnTo>
                  <a:lnTo>
                    <a:pt x="335286" y="2551242"/>
                  </a:lnTo>
                  <a:lnTo>
                    <a:pt x="291937" y="2539326"/>
                  </a:lnTo>
                  <a:lnTo>
                    <a:pt x="250559" y="2523095"/>
                  </a:lnTo>
                  <a:lnTo>
                    <a:pt x="211414" y="2502809"/>
                  </a:lnTo>
                  <a:lnTo>
                    <a:pt x="174760" y="2478729"/>
                  </a:lnTo>
                  <a:lnTo>
                    <a:pt x="140860" y="2451115"/>
                  </a:lnTo>
                  <a:lnTo>
                    <a:pt x="109972" y="2420227"/>
                  </a:lnTo>
                  <a:lnTo>
                    <a:pt x="82358" y="2386326"/>
                  </a:lnTo>
                  <a:lnTo>
                    <a:pt x="58278" y="2349673"/>
                  </a:lnTo>
                  <a:lnTo>
                    <a:pt x="37992" y="2310528"/>
                  </a:lnTo>
                  <a:lnTo>
                    <a:pt x="21761" y="2269150"/>
                  </a:lnTo>
                  <a:lnTo>
                    <a:pt x="9845" y="2225801"/>
                  </a:lnTo>
                  <a:lnTo>
                    <a:pt x="2504" y="2180741"/>
                  </a:lnTo>
                  <a:lnTo>
                    <a:pt x="0" y="2134231"/>
                  </a:lnTo>
                  <a:lnTo>
                    <a:pt x="0" y="426857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880919" y="3003803"/>
            <a:ext cx="2273935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170" dirty="0">
                <a:solidFill>
                  <a:srgbClr val="FFFFFF"/>
                </a:solidFill>
                <a:cs typeface="Verdana"/>
              </a:rPr>
              <a:t>İ</a:t>
            </a:r>
            <a:r>
              <a:rPr sz="2000" b="1" spc="-170" dirty="0">
                <a:solidFill>
                  <a:srgbClr val="FFFFFF"/>
                </a:solidFill>
                <a:cs typeface="Tahoma"/>
              </a:rPr>
              <a:t>novasyon </a:t>
            </a:r>
            <a:r>
              <a:rPr sz="2000" b="1" spc="-165" dirty="0">
                <a:solidFill>
                  <a:srgbClr val="FFFFFF"/>
                </a:solidFill>
                <a:cs typeface="Tahoma"/>
              </a:rPr>
              <a:t> </a:t>
            </a:r>
            <a:r>
              <a:rPr sz="2000" b="1" spc="-114" dirty="0">
                <a:solidFill>
                  <a:srgbClr val="FFFFFF"/>
                </a:solidFill>
                <a:cs typeface="Tahoma"/>
              </a:rPr>
              <a:t>ekosistemlerinin </a:t>
            </a:r>
            <a:r>
              <a:rPr sz="2000" b="1" spc="-110" dirty="0">
                <a:solidFill>
                  <a:srgbClr val="FFFFFF"/>
                </a:solidFill>
                <a:cs typeface="Tahoma"/>
              </a:rPr>
              <a:t> k</a:t>
            </a:r>
            <a:r>
              <a:rPr sz="2000" b="1" spc="-155" dirty="0">
                <a:solidFill>
                  <a:srgbClr val="FFFFFF"/>
                </a:solidFill>
                <a:cs typeface="Tahoma"/>
              </a:rPr>
              <a:t>e</a:t>
            </a:r>
            <a:r>
              <a:rPr sz="2000" b="1" spc="-135" dirty="0">
                <a:solidFill>
                  <a:srgbClr val="FFFFFF"/>
                </a:solidFill>
                <a:cs typeface="Tahoma"/>
              </a:rPr>
              <a:t>n</a:t>
            </a:r>
            <a:r>
              <a:rPr sz="2000" b="1" spc="-114" dirty="0">
                <a:solidFill>
                  <a:srgbClr val="FFFFFF"/>
                </a:solidFill>
                <a:cs typeface="Tahoma"/>
              </a:rPr>
              <a:t>d</a:t>
            </a:r>
            <a:r>
              <a:rPr sz="2000" b="1" spc="-55" dirty="0">
                <a:solidFill>
                  <a:srgbClr val="FFFFFF"/>
                </a:solidFill>
                <a:cs typeface="Tahoma"/>
              </a:rPr>
              <a:t>i</a:t>
            </a:r>
            <a:r>
              <a:rPr sz="2000" b="1" spc="-190" dirty="0">
                <a:solidFill>
                  <a:srgbClr val="FFFFFF"/>
                </a:solidFill>
                <a:cs typeface="Tahoma"/>
              </a:rPr>
              <a:t> </a:t>
            </a:r>
            <a:r>
              <a:rPr sz="2000" b="1" spc="-60" dirty="0">
                <a:solidFill>
                  <a:srgbClr val="FFFFFF"/>
                </a:solidFill>
                <a:cs typeface="Tahoma"/>
              </a:rPr>
              <a:t>i</a:t>
            </a:r>
            <a:r>
              <a:rPr sz="2000" b="1" spc="-125" dirty="0">
                <a:solidFill>
                  <a:srgbClr val="FFFFFF"/>
                </a:solidFill>
                <a:cs typeface="Tahoma"/>
              </a:rPr>
              <a:t>ç</a:t>
            </a:r>
            <a:r>
              <a:rPr sz="2000" b="1" spc="-35" dirty="0">
                <a:solidFill>
                  <a:srgbClr val="FFFFFF"/>
                </a:solidFill>
                <a:cs typeface="Tahoma"/>
              </a:rPr>
              <a:t>l</a:t>
            </a:r>
            <a:r>
              <a:rPr sz="2000" b="1" spc="-155" dirty="0">
                <a:solidFill>
                  <a:srgbClr val="FFFFFF"/>
                </a:solidFill>
                <a:cs typeface="Tahoma"/>
              </a:rPr>
              <a:t>e</a:t>
            </a:r>
            <a:r>
              <a:rPr sz="2000" b="1" spc="-75" dirty="0">
                <a:solidFill>
                  <a:srgbClr val="FFFFFF"/>
                </a:solidFill>
                <a:cs typeface="Tahoma"/>
              </a:rPr>
              <a:t>r</a:t>
            </a:r>
            <a:r>
              <a:rPr sz="2000" b="1" spc="-60" dirty="0">
                <a:solidFill>
                  <a:srgbClr val="FFFFFF"/>
                </a:solidFill>
                <a:cs typeface="Tahoma"/>
              </a:rPr>
              <a:t>i</a:t>
            </a:r>
            <a:r>
              <a:rPr sz="2000" b="1" spc="-135" dirty="0">
                <a:solidFill>
                  <a:srgbClr val="FFFFFF"/>
                </a:solidFill>
                <a:cs typeface="Tahoma"/>
              </a:rPr>
              <a:t>n</a:t>
            </a:r>
            <a:r>
              <a:rPr sz="2000" b="1" spc="-114" dirty="0">
                <a:solidFill>
                  <a:srgbClr val="FFFFFF"/>
                </a:solidFill>
                <a:cs typeface="Tahoma"/>
              </a:rPr>
              <a:t>d</a:t>
            </a:r>
            <a:r>
              <a:rPr sz="2000" b="1" spc="-155" dirty="0">
                <a:solidFill>
                  <a:srgbClr val="FFFFFF"/>
                </a:solidFill>
                <a:cs typeface="Tahoma"/>
              </a:rPr>
              <a:t>e</a:t>
            </a:r>
            <a:r>
              <a:rPr sz="2000" b="1" spc="-110" dirty="0">
                <a:solidFill>
                  <a:srgbClr val="FFFFFF"/>
                </a:solidFill>
                <a:cs typeface="Tahoma"/>
              </a:rPr>
              <a:t>k</a:t>
            </a:r>
            <a:r>
              <a:rPr sz="2000" b="1" spc="-55" dirty="0">
                <a:solidFill>
                  <a:srgbClr val="FFFFFF"/>
                </a:solidFill>
                <a:cs typeface="Tahoma"/>
              </a:rPr>
              <a:t>i</a:t>
            </a:r>
            <a:r>
              <a:rPr sz="2000" b="1" spc="-190" dirty="0">
                <a:solidFill>
                  <a:srgbClr val="FFFFFF"/>
                </a:solidFill>
                <a:cs typeface="Tahoma"/>
              </a:rPr>
              <a:t> </a:t>
            </a:r>
            <a:r>
              <a:rPr sz="2000" b="1" spc="-114" dirty="0">
                <a:solidFill>
                  <a:srgbClr val="FFFFFF"/>
                </a:solidFill>
                <a:cs typeface="Tahoma"/>
              </a:rPr>
              <a:t>v</a:t>
            </a:r>
            <a:r>
              <a:rPr sz="2000" b="1" spc="-105" dirty="0">
                <a:solidFill>
                  <a:srgbClr val="FFFFFF"/>
                </a:solidFill>
                <a:cs typeface="Tahoma"/>
              </a:rPr>
              <a:t>e  </a:t>
            </a:r>
            <a:r>
              <a:rPr sz="2000" b="1" spc="-120" dirty="0">
                <a:solidFill>
                  <a:srgbClr val="FFFFFF"/>
                </a:solidFill>
                <a:cs typeface="Tahoma"/>
              </a:rPr>
              <a:t>b</a:t>
            </a:r>
            <a:r>
              <a:rPr sz="2000" b="1" spc="-60" dirty="0">
                <a:solidFill>
                  <a:srgbClr val="FFFFFF"/>
                </a:solidFill>
                <a:cs typeface="Tahoma"/>
              </a:rPr>
              <a:t>i</a:t>
            </a:r>
            <a:r>
              <a:rPr sz="2000" b="1" spc="-75" dirty="0">
                <a:solidFill>
                  <a:srgbClr val="FFFFFF"/>
                </a:solidFill>
                <a:cs typeface="Tahoma"/>
              </a:rPr>
              <a:t>r</a:t>
            </a:r>
            <a:r>
              <a:rPr sz="2000" b="1" spc="-120" dirty="0">
                <a:solidFill>
                  <a:srgbClr val="FFFFFF"/>
                </a:solidFill>
                <a:cs typeface="Tahoma"/>
              </a:rPr>
              <a:t>b</a:t>
            </a:r>
            <a:r>
              <a:rPr sz="2000" b="1" spc="-60" dirty="0">
                <a:solidFill>
                  <a:srgbClr val="FFFFFF"/>
                </a:solidFill>
                <a:cs typeface="Tahoma"/>
              </a:rPr>
              <a:t>i</a:t>
            </a:r>
            <a:r>
              <a:rPr sz="2000" b="1" spc="-75" dirty="0">
                <a:solidFill>
                  <a:srgbClr val="FFFFFF"/>
                </a:solidFill>
                <a:cs typeface="Tahoma"/>
              </a:rPr>
              <a:t>r</a:t>
            </a:r>
            <a:r>
              <a:rPr sz="2000" b="1" spc="-35" dirty="0">
                <a:solidFill>
                  <a:srgbClr val="FFFFFF"/>
                </a:solidFill>
                <a:cs typeface="Tahoma"/>
              </a:rPr>
              <a:t>l</a:t>
            </a:r>
            <a:r>
              <a:rPr sz="2000" b="1" spc="-155" dirty="0">
                <a:solidFill>
                  <a:srgbClr val="FFFFFF"/>
                </a:solidFill>
                <a:cs typeface="Tahoma"/>
              </a:rPr>
              <a:t>e</a:t>
            </a:r>
            <a:r>
              <a:rPr sz="2000" b="1" spc="-75" dirty="0">
                <a:solidFill>
                  <a:srgbClr val="FFFFFF"/>
                </a:solidFill>
                <a:cs typeface="Tahoma"/>
              </a:rPr>
              <a:t>r</a:t>
            </a:r>
            <a:r>
              <a:rPr sz="2000" b="1" spc="-55" dirty="0">
                <a:solidFill>
                  <a:srgbClr val="FFFFFF"/>
                </a:solidFill>
                <a:cs typeface="Tahoma"/>
              </a:rPr>
              <a:t>i</a:t>
            </a:r>
            <a:r>
              <a:rPr sz="2000" b="1" spc="-190" dirty="0">
                <a:solidFill>
                  <a:srgbClr val="FFFFFF"/>
                </a:solidFill>
                <a:cs typeface="Tahoma"/>
              </a:rPr>
              <a:t> </a:t>
            </a:r>
            <a:r>
              <a:rPr sz="2000" b="1" spc="-150" dirty="0">
                <a:solidFill>
                  <a:srgbClr val="FFFFFF"/>
                </a:solidFill>
                <a:cs typeface="Tahoma"/>
              </a:rPr>
              <a:t>a</a:t>
            </a:r>
            <a:r>
              <a:rPr sz="2000" b="1" spc="-75" dirty="0">
                <a:solidFill>
                  <a:srgbClr val="FFFFFF"/>
                </a:solidFill>
                <a:cs typeface="Tahoma"/>
              </a:rPr>
              <a:t>r</a:t>
            </a:r>
            <a:r>
              <a:rPr sz="2000" b="1" spc="-150" dirty="0">
                <a:solidFill>
                  <a:srgbClr val="FFFFFF"/>
                </a:solidFill>
                <a:cs typeface="Tahoma"/>
              </a:rPr>
              <a:t>a</a:t>
            </a:r>
            <a:r>
              <a:rPr sz="2000" b="1" spc="-145" dirty="0">
                <a:solidFill>
                  <a:srgbClr val="FFFFFF"/>
                </a:solidFill>
                <a:cs typeface="Tahoma"/>
              </a:rPr>
              <a:t>s</a:t>
            </a:r>
            <a:r>
              <a:rPr sz="2000" b="1" spc="-60" dirty="0">
                <a:solidFill>
                  <a:srgbClr val="FFFFFF"/>
                </a:solidFill>
                <a:cs typeface="Tahoma"/>
              </a:rPr>
              <a:t>ı</a:t>
            </a:r>
            <a:r>
              <a:rPr sz="2000" b="1" spc="-135" dirty="0">
                <a:solidFill>
                  <a:srgbClr val="FFFFFF"/>
                </a:solidFill>
                <a:cs typeface="Tahoma"/>
              </a:rPr>
              <a:t>n</a:t>
            </a:r>
            <a:r>
              <a:rPr sz="2000" b="1" spc="-114" dirty="0">
                <a:solidFill>
                  <a:srgbClr val="FFFFFF"/>
                </a:solidFill>
                <a:cs typeface="Tahoma"/>
              </a:rPr>
              <a:t>d</a:t>
            </a:r>
            <a:r>
              <a:rPr sz="2000" b="1" spc="-150" dirty="0">
                <a:solidFill>
                  <a:srgbClr val="FFFFFF"/>
                </a:solidFill>
                <a:cs typeface="Tahoma"/>
              </a:rPr>
              <a:t>a</a:t>
            </a:r>
            <a:r>
              <a:rPr sz="2000" b="1" spc="-110" dirty="0">
                <a:solidFill>
                  <a:srgbClr val="FFFFFF"/>
                </a:solidFill>
                <a:cs typeface="Tahoma"/>
              </a:rPr>
              <a:t>k</a:t>
            </a:r>
            <a:r>
              <a:rPr sz="2000" b="1" spc="-55" dirty="0">
                <a:solidFill>
                  <a:srgbClr val="FFFFFF"/>
                </a:solidFill>
                <a:cs typeface="Tahoma"/>
              </a:rPr>
              <a:t>i  </a:t>
            </a:r>
            <a:r>
              <a:rPr sz="2000" b="1" spc="-110" dirty="0">
                <a:solidFill>
                  <a:srgbClr val="FFFFFF"/>
                </a:solidFill>
                <a:cs typeface="Tahoma"/>
              </a:rPr>
              <a:t>ba</a:t>
            </a:r>
            <a:r>
              <a:rPr sz="2000" b="1" spc="-110" dirty="0">
                <a:solidFill>
                  <a:srgbClr val="FFFFFF"/>
                </a:solidFill>
                <a:cs typeface="Verdana"/>
              </a:rPr>
              <a:t>ğ</a:t>
            </a:r>
            <a:r>
              <a:rPr sz="2000" b="1" spc="-110" dirty="0">
                <a:solidFill>
                  <a:srgbClr val="FFFFFF"/>
                </a:solidFill>
                <a:cs typeface="Tahoma"/>
              </a:rPr>
              <a:t>lantılarını </a:t>
            </a:r>
            <a:r>
              <a:rPr sz="2000" b="1" spc="-105" dirty="0">
                <a:solidFill>
                  <a:srgbClr val="FFFFFF"/>
                </a:solidFill>
                <a:cs typeface="Tahoma"/>
              </a:rPr>
              <a:t> </a:t>
            </a:r>
            <a:r>
              <a:rPr sz="2000" b="1" spc="-120" dirty="0">
                <a:solidFill>
                  <a:srgbClr val="FFFFFF"/>
                </a:solidFill>
                <a:cs typeface="Tahoma"/>
              </a:rPr>
              <a:t>güçlendirmeyi </a:t>
            </a:r>
            <a:r>
              <a:rPr sz="2000" b="1" spc="-114" dirty="0">
                <a:solidFill>
                  <a:srgbClr val="FFFFFF"/>
                </a:solidFill>
                <a:cs typeface="Tahoma"/>
              </a:rPr>
              <a:t> </a:t>
            </a:r>
            <a:r>
              <a:rPr sz="2000" b="1" spc="-100" dirty="0">
                <a:solidFill>
                  <a:srgbClr val="FFFFFF"/>
                </a:solidFill>
                <a:cs typeface="Tahoma"/>
              </a:rPr>
              <a:t>hedefliyor.</a:t>
            </a:r>
            <a:endParaRPr sz="2000" dirty="0"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288394" y="2842263"/>
            <a:ext cx="2850515" cy="2413635"/>
            <a:chOff x="8288394" y="2842263"/>
            <a:chExt cx="2850515" cy="2413635"/>
          </a:xfrm>
        </p:grpSpPr>
        <p:sp>
          <p:nvSpPr>
            <p:cNvPr id="17" name="object 17"/>
            <p:cNvSpPr/>
            <p:nvPr/>
          </p:nvSpPr>
          <p:spPr>
            <a:xfrm>
              <a:off x="8291569" y="2845438"/>
              <a:ext cx="2844165" cy="2407285"/>
            </a:xfrm>
            <a:custGeom>
              <a:avLst/>
              <a:gdLst/>
              <a:ahLst/>
              <a:cxnLst/>
              <a:rect l="l" t="t" r="r" b="b"/>
              <a:pathLst>
                <a:path w="2844165" h="2407285">
                  <a:moveTo>
                    <a:pt x="2442574" y="0"/>
                  </a:moveTo>
                  <a:lnTo>
                    <a:pt x="401151" y="0"/>
                  </a:lnTo>
                  <a:lnTo>
                    <a:pt x="354368" y="2698"/>
                  </a:lnTo>
                  <a:lnTo>
                    <a:pt x="309170" y="10594"/>
                  </a:lnTo>
                  <a:lnTo>
                    <a:pt x="265859" y="23386"/>
                  </a:lnTo>
                  <a:lnTo>
                    <a:pt x="224734" y="40773"/>
                  </a:lnTo>
                  <a:lnTo>
                    <a:pt x="186098" y="62454"/>
                  </a:lnTo>
                  <a:lnTo>
                    <a:pt x="150251" y="88128"/>
                  </a:lnTo>
                  <a:lnTo>
                    <a:pt x="117494" y="117494"/>
                  </a:lnTo>
                  <a:lnTo>
                    <a:pt x="88128" y="150251"/>
                  </a:lnTo>
                  <a:lnTo>
                    <a:pt x="62454" y="186098"/>
                  </a:lnTo>
                  <a:lnTo>
                    <a:pt x="40773" y="224734"/>
                  </a:lnTo>
                  <a:lnTo>
                    <a:pt x="23386" y="265859"/>
                  </a:lnTo>
                  <a:lnTo>
                    <a:pt x="10594" y="309170"/>
                  </a:lnTo>
                  <a:lnTo>
                    <a:pt x="2698" y="354368"/>
                  </a:lnTo>
                  <a:lnTo>
                    <a:pt x="0" y="401151"/>
                  </a:lnTo>
                  <a:lnTo>
                    <a:pt x="0" y="2005704"/>
                  </a:lnTo>
                  <a:lnTo>
                    <a:pt x="2698" y="2052487"/>
                  </a:lnTo>
                  <a:lnTo>
                    <a:pt x="10594" y="2097684"/>
                  </a:lnTo>
                  <a:lnTo>
                    <a:pt x="23386" y="2140995"/>
                  </a:lnTo>
                  <a:lnTo>
                    <a:pt x="40773" y="2182120"/>
                  </a:lnTo>
                  <a:lnTo>
                    <a:pt x="62454" y="2220756"/>
                  </a:lnTo>
                  <a:lnTo>
                    <a:pt x="88128" y="2256603"/>
                  </a:lnTo>
                  <a:lnTo>
                    <a:pt x="117494" y="2289360"/>
                  </a:lnTo>
                  <a:lnTo>
                    <a:pt x="150251" y="2318726"/>
                  </a:lnTo>
                  <a:lnTo>
                    <a:pt x="186098" y="2344400"/>
                  </a:lnTo>
                  <a:lnTo>
                    <a:pt x="224734" y="2366081"/>
                  </a:lnTo>
                  <a:lnTo>
                    <a:pt x="265859" y="2383467"/>
                  </a:lnTo>
                  <a:lnTo>
                    <a:pt x="309170" y="2396259"/>
                  </a:lnTo>
                  <a:lnTo>
                    <a:pt x="354368" y="2404155"/>
                  </a:lnTo>
                  <a:lnTo>
                    <a:pt x="401151" y="2406854"/>
                  </a:lnTo>
                  <a:lnTo>
                    <a:pt x="2442574" y="2406854"/>
                  </a:lnTo>
                  <a:lnTo>
                    <a:pt x="2489357" y="2404155"/>
                  </a:lnTo>
                  <a:lnTo>
                    <a:pt x="2534554" y="2396259"/>
                  </a:lnTo>
                  <a:lnTo>
                    <a:pt x="2577865" y="2383467"/>
                  </a:lnTo>
                  <a:lnTo>
                    <a:pt x="2618990" y="2366081"/>
                  </a:lnTo>
                  <a:lnTo>
                    <a:pt x="2657626" y="2344400"/>
                  </a:lnTo>
                  <a:lnTo>
                    <a:pt x="2693473" y="2318726"/>
                  </a:lnTo>
                  <a:lnTo>
                    <a:pt x="2726230" y="2289360"/>
                  </a:lnTo>
                  <a:lnTo>
                    <a:pt x="2755596" y="2256603"/>
                  </a:lnTo>
                  <a:lnTo>
                    <a:pt x="2781270" y="2220756"/>
                  </a:lnTo>
                  <a:lnTo>
                    <a:pt x="2802950" y="2182120"/>
                  </a:lnTo>
                  <a:lnTo>
                    <a:pt x="2820337" y="2140995"/>
                  </a:lnTo>
                  <a:lnTo>
                    <a:pt x="2833129" y="2097684"/>
                  </a:lnTo>
                  <a:lnTo>
                    <a:pt x="2841025" y="2052487"/>
                  </a:lnTo>
                  <a:lnTo>
                    <a:pt x="2843724" y="2005704"/>
                  </a:lnTo>
                  <a:lnTo>
                    <a:pt x="2843724" y="401151"/>
                  </a:lnTo>
                  <a:lnTo>
                    <a:pt x="2841025" y="354368"/>
                  </a:lnTo>
                  <a:lnTo>
                    <a:pt x="2833129" y="309170"/>
                  </a:lnTo>
                  <a:lnTo>
                    <a:pt x="2820337" y="265859"/>
                  </a:lnTo>
                  <a:lnTo>
                    <a:pt x="2802950" y="224734"/>
                  </a:lnTo>
                  <a:lnTo>
                    <a:pt x="2781270" y="186098"/>
                  </a:lnTo>
                  <a:lnTo>
                    <a:pt x="2755596" y="150251"/>
                  </a:lnTo>
                  <a:lnTo>
                    <a:pt x="2726230" y="117494"/>
                  </a:lnTo>
                  <a:lnTo>
                    <a:pt x="2693473" y="88128"/>
                  </a:lnTo>
                  <a:lnTo>
                    <a:pt x="2657626" y="62454"/>
                  </a:lnTo>
                  <a:lnTo>
                    <a:pt x="2618990" y="40773"/>
                  </a:lnTo>
                  <a:lnTo>
                    <a:pt x="2577865" y="23386"/>
                  </a:lnTo>
                  <a:lnTo>
                    <a:pt x="2534554" y="10594"/>
                  </a:lnTo>
                  <a:lnTo>
                    <a:pt x="2489357" y="2698"/>
                  </a:lnTo>
                  <a:lnTo>
                    <a:pt x="2442574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291569" y="2845438"/>
              <a:ext cx="2844165" cy="2407285"/>
            </a:xfrm>
            <a:custGeom>
              <a:avLst/>
              <a:gdLst/>
              <a:ahLst/>
              <a:cxnLst/>
              <a:rect l="l" t="t" r="r" b="b"/>
              <a:pathLst>
                <a:path w="2844165" h="2407285">
                  <a:moveTo>
                    <a:pt x="0" y="401150"/>
                  </a:moveTo>
                  <a:lnTo>
                    <a:pt x="2698" y="354368"/>
                  </a:lnTo>
                  <a:lnTo>
                    <a:pt x="10594" y="309170"/>
                  </a:lnTo>
                  <a:lnTo>
                    <a:pt x="23386" y="265859"/>
                  </a:lnTo>
                  <a:lnTo>
                    <a:pt x="40773" y="224734"/>
                  </a:lnTo>
                  <a:lnTo>
                    <a:pt x="62454" y="186098"/>
                  </a:lnTo>
                  <a:lnTo>
                    <a:pt x="88128" y="150251"/>
                  </a:lnTo>
                  <a:lnTo>
                    <a:pt x="117494" y="117494"/>
                  </a:lnTo>
                  <a:lnTo>
                    <a:pt x="150251" y="88128"/>
                  </a:lnTo>
                  <a:lnTo>
                    <a:pt x="186098" y="62454"/>
                  </a:lnTo>
                  <a:lnTo>
                    <a:pt x="224734" y="40773"/>
                  </a:lnTo>
                  <a:lnTo>
                    <a:pt x="265859" y="23386"/>
                  </a:lnTo>
                  <a:lnTo>
                    <a:pt x="309170" y="10594"/>
                  </a:lnTo>
                  <a:lnTo>
                    <a:pt x="354367" y="2698"/>
                  </a:lnTo>
                  <a:lnTo>
                    <a:pt x="401150" y="0"/>
                  </a:lnTo>
                  <a:lnTo>
                    <a:pt x="2442574" y="0"/>
                  </a:lnTo>
                  <a:lnTo>
                    <a:pt x="2489356" y="2698"/>
                  </a:lnTo>
                  <a:lnTo>
                    <a:pt x="2534554" y="10594"/>
                  </a:lnTo>
                  <a:lnTo>
                    <a:pt x="2577865" y="23386"/>
                  </a:lnTo>
                  <a:lnTo>
                    <a:pt x="2618990" y="40773"/>
                  </a:lnTo>
                  <a:lnTo>
                    <a:pt x="2657626" y="62454"/>
                  </a:lnTo>
                  <a:lnTo>
                    <a:pt x="2693473" y="88128"/>
                  </a:lnTo>
                  <a:lnTo>
                    <a:pt x="2726230" y="117494"/>
                  </a:lnTo>
                  <a:lnTo>
                    <a:pt x="2755596" y="150251"/>
                  </a:lnTo>
                  <a:lnTo>
                    <a:pt x="2781270" y="186098"/>
                  </a:lnTo>
                  <a:lnTo>
                    <a:pt x="2802951" y="224734"/>
                  </a:lnTo>
                  <a:lnTo>
                    <a:pt x="2820338" y="265859"/>
                  </a:lnTo>
                  <a:lnTo>
                    <a:pt x="2833130" y="309170"/>
                  </a:lnTo>
                  <a:lnTo>
                    <a:pt x="2841026" y="354368"/>
                  </a:lnTo>
                  <a:lnTo>
                    <a:pt x="2843725" y="401150"/>
                  </a:lnTo>
                  <a:lnTo>
                    <a:pt x="2843725" y="2005704"/>
                  </a:lnTo>
                  <a:lnTo>
                    <a:pt x="2841026" y="2052486"/>
                  </a:lnTo>
                  <a:lnTo>
                    <a:pt x="2833130" y="2097684"/>
                  </a:lnTo>
                  <a:lnTo>
                    <a:pt x="2820338" y="2140995"/>
                  </a:lnTo>
                  <a:lnTo>
                    <a:pt x="2802951" y="2182120"/>
                  </a:lnTo>
                  <a:lnTo>
                    <a:pt x="2781270" y="2220756"/>
                  </a:lnTo>
                  <a:lnTo>
                    <a:pt x="2755596" y="2256603"/>
                  </a:lnTo>
                  <a:lnTo>
                    <a:pt x="2726230" y="2289360"/>
                  </a:lnTo>
                  <a:lnTo>
                    <a:pt x="2693473" y="2318726"/>
                  </a:lnTo>
                  <a:lnTo>
                    <a:pt x="2657626" y="2344400"/>
                  </a:lnTo>
                  <a:lnTo>
                    <a:pt x="2618990" y="2366081"/>
                  </a:lnTo>
                  <a:lnTo>
                    <a:pt x="2577865" y="2383468"/>
                  </a:lnTo>
                  <a:lnTo>
                    <a:pt x="2534554" y="2396260"/>
                  </a:lnTo>
                  <a:lnTo>
                    <a:pt x="2489356" y="2404156"/>
                  </a:lnTo>
                  <a:lnTo>
                    <a:pt x="2442574" y="2406855"/>
                  </a:lnTo>
                  <a:lnTo>
                    <a:pt x="401150" y="2406855"/>
                  </a:lnTo>
                  <a:lnTo>
                    <a:pt x="354367" y="2404156"/>
                  </a:lnTo>
                  <a:lnTo>
                    <a:pt x="309170" y="2396260"/>
                  </a:lnTo>
                  <a:lnTo>
                    <a:pt x="265859" y="2383468"/>
                  </a:lnTo>
                  <a:lnTo>
                    <a:pt x="224734" y="2366081"/>
                  </a:lnTo>
                  <a:lnTo>
                    <a:pt x="186098" y="2344400"/>
                  </a:lnTo>
                  <a:lnTo>
                    <a:pt x="150251" y="2318726"/>
                  </a:lnTo>
                  <a:lnTo>
                    <a:pt x="117494" y="2289360"/>
                  </a:lnTo>
                  <a:lnTo>
                    <a:pt x="88128" y="2256603"/>
                  </a:lnTo>
                  <a:lnTo>
                    <a:pt x="62454" y="2220756"/>
                  </a:lnTo>
                  <a:lnTo>
                    <a:pt x="40773" y="2182120"/>
                  </a:lnTo>
                  <a:lnTo>
                    <a:pt x="23386" y="2140995"/>
                  </a:lnTo>
                  <a:lnTo>
                    <a:pt x="10594" y="2097684"/>
                  </a:lnTo>
                  <a:lnTo>
                    <a:pt x="2698" y="2052486"/>
                  </a:lnTo>
                  <a:lnTo>
                    <a:pt x="0" y="2005704"/>
                  </a:lnTo>
                  <a:lnTo>
                    <a:pt x="0" y="40115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659252" y="3025140"/>
            <a:ext cx="2236470" cy="1704313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50800">
              <a:lnSpc>
                <a:spcPct val="90300"/>
              </a:lnSpc>
              <a:spcBef>
                <a:spcPts val="330"/>
              </a:spcBef>
            </a:pPr>
            <a:r>
              <a:rPr sz="2000" b="1" spc="-225" dirty="0">
                <a:solidFill>
                  <a:srgbClr val="FFFFFF"/>
                </a:solidFill>
                <a:cs typeface="Tahoma"/>
              </a:rPr>
              <a:t>Ye</a:t>
            </a:r>
            <a:r>
              <a:rPr sz="2000" b="1" spc="-135" dirty="0">
                <a:solidFill>
                  <a:srgbClr val="FFFFFF"/>
                </a:solidFill>
                <a:cs typeface="Tahoma"/>
              </a:rPr>
              <a:t>n</a:t>
            </a:r>
            <a:r>
              <a:rPr sz="2000" b="1" spc="-60" dirty="0">
                <a:solidFill>
                  <a:srgbClr val="FFFFFF"/>
                </a:solidFill>
                <a:cs typeface="Tahoma"/>
              </a:rPr>
              <a:t>i</a:t>
            </a:r>
            <a:r>
              <a:rPr sz="2000" b="1" spc="-35" dirty="0">
                <a:solidFill>
                  <a:srgbClr val="FFFFFF"/>
                </a:solidFill>
                <a:cs typeface="Tahoma"/>
              </a:rPr>
              <a:t>l</a:t>
            </a:r>
            <a:r>
              <a:rPr sz="2000" b="1" spc="-60" dirty="0">
                <a:solidFill>
                  <a:srgbClr val="FFFFFF"/>
                </a:solidFill>
                <a:cs typeface="Tahoma"/>
              </a:rPr>
              <a:t>i</a:t>
            </a:r>
            <a:r>
              <a:rPr sz="2000" b="1" spc="-110" dirty="0">
                <a:solidFill>
                  <a:srgbClr val="FFFFFF"/>
                </a:solidFill>
                <a:cs typeface="Tahoma"/>
              </a:rPr>
              <a:t>k</a:t>
            </a:r>
            <a:r>
              <a:rPr sz="2000" b="1" spc="-125" dirty="0">
                <a:solidFill>
                  <a:srgbClr val="FFFFFF"/>
                </a:solidFill>
                <a:cs typeface="Tahoma"/>
              </a:rPr>
              <a:t>ç</a:t>
            </a:r>
            <a:r>
              <a:rPr sz="2000" b="1" spc="-55" dirty="0">
                <a:solidFill>
                  <a:srgbClr val="FFFFFF"/>
                </a:solidFill>
                <a:cs typeface="Tahoma"/>
              </a:rPr>
              <a:t>i</a:t>
            </a:r>
            <a:r>
              <a:rPr sz="2000" b="1" spc="-190" dirty="0">
                <a:solidFill>
                  <a:srgbClr val="FFFFFF"/>
                </a:solidFill>
                <a:cs typeface="Tahoma"/>
              </a:rPr>
              <a:t> </a:t>
            </a:r>
            <a:r>
              <a:rPr sz="2000" b="1" spc="-170" dirty="0">
                <a:solidFill>
                  <a:srgbClr val="FFFFFF"/>
                </a:solidFill>
                <a:cs typeface="Tahoma"/>
              </a:rPr>
              <a:t>K</a:t>
            </a:r>
            <a:r>
              <a:rPr sz="2000" b="1" spc="-185" dirty="0">
                <a:solidFill>
                  <a:srgbClr val="FFFFFF"/>
                </a:solidFill>
                <a:cs typeface="Tahoma"/>
              </a:rPr>
              <a:t>O</a:t>
            </a:r>
            <a:r>
              <a:rPr sz="2000" b="1" spc="-165" dirty="0">
                <a:solidFill>
                  <a:srgbClr val="FFFFFF"/>
                </a:solidFill>
                <a:cs typeface="Tahoma"/>
              </a:rPr>
              <a:t>B</a:t>
            </a:r>
            <a:r>
              <a:rPr sz="2000" b="1" spc="-495" dirty="0">
                <a:solidFill>
                  <a:srgbClr val="FFFFFF"/>
                </a:solidFill>
                <a:cs typeface="Verdana"/>
              </a:rPr>
              <a:t>İ</a:t>
            </a:r>
            <a:r>
              <a:rPr sz="2000" b="1" spc="5" dirty="0">
                <a:solidFill>
                  <a:srgbClr val="FFFFFF"/>
                </a:solidFill>
                <a:cs typeface="Tahoma"/>
              </a:rPr>
              <a:t>'l</a:t>
            </a:r>
            <a:r>
              <a:rPr sz="2000" b="1" spc="-155" dirty="0">
                <a:solidFill>
                  <a:srgbClr val="FFFFFF"/>
                </a:solidFill>
                <a:cs typeface="Tahoma"/>
              </a:rPr>
              <a:t>e</a:t>
            </a:r>
            <a:r>
              <a:rPr sz="2000" b="1" spc="-75" dirty="0">
                <a:solidFill>
                  <a:srgbClr val="FFFFFF"/>
                </a:solidFill>
                <a:cs typeface="Tahoma"/>
              </a:rPr>
              <a:t>r</a:t>
            </a:r>
            <a:r>
              <a:rPr sz="2000" b="1" spc="-60" dirty="0">
                <a:solidFill>
                  <a:srgbClr val="FFFFFF"/>
                </a:solidFill>
                <a:cs typeface="Tahoma"/>
              </a:rPr>
              <a:t>i</a:t>
            </a:r>
            <a:r>
              <a:rPr sz="2000" b="1" spc="-90" dirty="0">
                <a:solidFill>
                  <a:srgbClr val="FFFFFF"/>
                </a:solidFill>
                <a:cs typeface="Tahoma"/>
              </a:rPr>
              <a:t>n  </a:t>
            </a:r>
            <a:r>
              <a:rPr sz="2000" b="1" spc="-110" dirty="0">
                <a:solidFill>
                  <a:srgbClr val="FFFFFF"/>
                </a:solidFill>
                <a:cs typeface="Tahoma"/>
              </a:rPr>
              <a:t>k</a:t>
            </a:r>
            <a:r>
              <a:rPr sz="2000" b="1" spc="-145" dirty="0">
                <a:solidFill>
                  <a:srgbClr val="FFFFFF"/>
                </a:solidFill>
                <a:cs typeface="Tahoma"/>
              </a:rPr>
              <a:t>ü</a:t>
            </a:r>
            <a:r>
              <a:rPr sz="2000" b="1" spc="-75" dirty="0">
                <a:solidFill>
                  <a:srgbClr val="FFFFFF"/>
                </a:solidFill>
                <a:cs typeface="Tahoma"/>
              </a:rPr>
              <a:t>r</a:t>
            </a:r>
            <a:r>
              <a:rPr sz="2000" b="1" spc="-155" dirty="0">
                <a:solidFill>
                  <a:srgbClr val="FFFFFF"/>
                </a:solidFill>
                <a:cs typeface="Tahoma"/>
              </a:rPr>
              <a:t>e</a:t>
            </a:r>
            <a:r>
              <a:rPr sz="2000" b="1" spc="-145" dirty="0">
                <a:solidFill>
                  <a:srgbClr val="FFFFFF"/>
                </a:solidFill>
                <a:cs typeface="Tahoma"/>
              </a:rPr>
              <a:t>s</a:t>
            </a:r>
            <a:r>
              <a:rPr sz="2000" b="1" spc="-155" dirty="0">
                <a:solidFill>
                  <a:srgbClr val="FFFFFF"/>
                </a:solidFill>
                <a:cs typeface="Tahoma"/>
              </a:rPr>
              <a:t>e</a:t>
            </a:r>
            <a:r>
              <a:rPr sz="2000" b="1" spc="-35" dirty="0">
                <a:solidFill>
                  <a:srgbClr val="FFFFFF"/>
                </a:solidFill>
                <a:cs typeface="Tahoma"/>
              </a:rPr>
              <a:t>l</a:t>
            </a:r>
            <a:r>
              <a:rPr sz="2000" b="1" spc="-185" dirty="0">
                <a:solidFill>
                  <a:srgbClr val="FFFFFF"/>
                </a:solidFill>
                <a:cs typeface="Tahoma"/>
              </a:rPr>
              <a:t> </a:t>
            </a:r>
            <a:r>
              <a:rPr sz="2000" b="1" spc="-114" dirty="0">
                <a:solidFill>
                  <a:srgbClr val="FFFFFF"/>
                </a:solidFill>
                <a:cs typeface="Tahoma"/>
              </a:rPr>
              <a:t>d</a:t>
            </a:r>
            <a:r>
              <a:rPr sz="2000" b="1" spc="-155" dirty="0">
                <a:solidFill>
                  <a:srgbClr val="FFFFFF"/>
                </a:solidFill>
                <a:cs typeface="Tahoma"/>
              </a:rPr>
              <a:t>e</a:t>
            </a:r>
            <a:r>
              <a:rPr sz="2000" b="1" spc="-345" dirty="0">
                <a:solidFill>
                  <a:srgbClr val="FFFFFF"/>
                </a:solidFill>
                <a:cs typeface="Verdana"/>
              </a:rPr>
              <a:t>ğ</a:t>
            </a:r>
            <a:r>
              <a:rPr sz="2000" b="1" spc="-155" dirty="0">
                <a:solidFill>
                  <a:srgbClr val="FFFFFF"/>
                </a:solidFill>
                <a:cs typeface="Tahoma"/>
              </a:rPr>
              <a:t>e</a:t>
            </a:r>
            <a:r>
              <a:rPr sz="2000" b="1" spc="-60" dirty="0">
                <a:solidFill>
                  <a:srgbClr val="FFFFFF"/>
                </a:solidFill>
                <a:cs typeface="Tahoma"/>
              </a:rPr>
              <a:t>r  </a:t>
            </a:r>
            <a:r>
              <a:rPr sz="2000" b="1" spc="-130" dirty="0">
                <a:solidFill>
                  <a:srgbClr val="FFFFFF"/>
                </a:solidFill>
                <a:cs typeface="Tahoma"/>
              </a:rPr>
              <a:t>z</a:t>
            </a:r>
            <a:r>
              <a:rPr sz="2000" b="1" spc="-60" dirty="0">
                <a:solidFill>
                  <a:srgbClr val="FFFFFF"/>
                </a:solidFill>
                <a:cs typeface="Tahoma"/>
              </a:rPr>
              <a:t>i</a:t>
            </a:r>
            <a:r>
              <a:rPr sz="2000" b="1" spc="-135" dirty="0">
                <a:solidFill>
                  <a:srgbClr val="FFFFFF"/>
                </a:solidFill>
                <a:cs typeface="Tahoma"/>
              </a:rPr>
              <a:t>n</a:t>
            </a:r>
            <a:r>
              <a:rPr sz="2000" b="1" spc="-125" dirty="0">
                <a:solidFill>
                  <a:srgbClr val="FFFFFF"/>
                </a:solidFill>
                <a:cs typeface="Tahoma"/>
              </a:rPr>
              <a:t>c</a:t>
            </a:r>
            <a:r>
              <a:rPr sz="2000" b="1" spc="-60" dirty="0">
                <a:solidFill>
                  <a:srgbClr val="FFFFFF"/>
                </a:solidFill>
                <a:cs typeface="Tahoma"/>
              </a:rPr>
              <a:t>i</a:t>
            </a:r>
            <a:r>
              <a:rPr sz="2000" b="1" spc="-75" dirty="0">
                <a:solidFill>
                  <a:srgbClr val="FFFFFF"/>
                </a:solidFill>
                <a:cs typeface="Tahoma"/>
              </a:rPr>
              <a:t>r</a:t>
            </a:r>
            <a:r>
              <a:rPr sz="2000" b="1" spc="-35" dirty="0">
                <a:solidFill>
                  <a:srgbClr val="FFFFFF"/>
                </a:solidFill>
                <a:cs typeface="Tahoma"/>
              </a:rPr>
              <a:t>l</a:t>
            </a:r>
            <a:r>
              <a:rPr sz="2000" b="1" spc="-155" dirty="0">
                <a:solidFill>
                  <a:srgbClr val="FFFFFF"/>
                </a:solidFill>
                <a:cs typeface="Tahoma"/>
              </a:rPr>
              <a:t>e</a:t>
            </a:r>
            <a:r>
              <a:rPr sz="2000" b="1" spc="-75" dirty="0">
                <a:solidFill>
                  <a:srgbClr val="FFFFFF"/>
                </a:solidFill>
                <a:cs typeface="Tahoma"/>
              </a:rPr>
              <a:t>r</a:t>
            </a:r>
            <a:r>
              <a:rPr sz="2000" b="1" spc="-60" dirty="0">
                <a:solidFill>
                  <a:srgbClr val="FFFFFF"/>
                </a:solidFill>
                <a:cs typeface="Tahoma"/>
              </a:rPr>
              <a:t>i</a:t>
            </a:r>
            <a:r>
              <a:rPr sz="2000" b="1" spc="-135" dirty="0">
                <a:solidFill>
                  <a:srgbClr val="FFFFFF"/>
                </a:solidFill>
                <a:cs typeface="Tahoma"/>
              </a:rPr>
              <a:t>n</a:t>
            </a:r>
            <a:r>
              <a:rPr sz="2000" b="1" spc="-155" dirty="0">
                <a:solidFill>
                  <a:srgbClr val="FFFFFF"/>
                </a:solidFill>
                <a:cs typeface="Tahoma"/>
              </a:rPr>
              <a:t>e</a:t>
            </a:r>
            <a:r>
              <a:rPr sz="2000" b="1" spc="-185" dirty="0">
                <a:solidFill>
                  <a:srgbClr val="FFFFFF"/>
                </a:solidFill>
                <a:cs typeface="Tahoma"/>
              </a:rPr>
              <a:t> </a:t>
            </a:r>
            <a:r>
              <a:rPr sz="2000" b="1" spc="-114" dirty="0">
                <a:solidFill>
                  <a:srgbClr val="FFFFFF"/>
                </a:solidFill>
                <a:cs typeface="Tahoma"/>
              </a:rPr>
              <a:t>v</a:t>
            </a:r>
            <a:r>
              <a:rPr sz="2000" b="1" spc="-155" dirty="0">
                <a:solidFill>
                  <a:srgbClr val="FFFFFF"/>
                </a:solidFill>
                <a:cs typeface="Tahoma"/>
              </a:rPr>
              <a:t>e</a:t>
            </a:r>
            <a:r>
              <a:rPr sz="2000" b="1" spc="-185" dirty="0">
                <a:solidFill>
                  <a:srgbClr val="FFFFFF"/>
                </a:solidFill>
                <a:cs typeface="Tahoma"/>
              </a:rPr>
              <a:t> </a:t>
            </a:r>
            <a:r>
              <a:rPr sz="2000" b="1" spc="-114" dirty="0">
                <a:solidFill>
                  <a:srgbClr val="FFFFFF"/>
                </a:solidFill>
                <a:cs typeface="Tahoma"/>
              </a:rPr>
              <a:t>y</a:t>
            </a:r>
            <a:r>
              <a:rPr sz="2000" b="1" spc="-155" dirty="0">
                <a:solidFill>
                  <a:srgbClr val="FFFFFF"/>
                </a:solidFill>
                <a:cs typeface="Tahoma"/>
              </a:rPr>
              <a:t>e</a:t>
            </a:r>
            <a:r>
              <a:rPr sz="2000" b="1" spc="-135" dirty="0">
                <a:solidFill>
                  <a:srgbClr val="FFFFFF"/>
                </a:solidFill>
                <a:cs typeface="Tahoma"/>
              </a:rPr>
              <a:t>n</a:t>
            </a:r>
            <a:r>
              <a:rPr sz="2000" b="1" spc="-55" dirty="0">
                <a:solidFill>
                  <a:srgbClr val="FFFFFF"/>
                </a:solidFill>
                <a:cs typeface="Tahoma"/>
              </a:rPr>
              <a:t>i  </a:t>
            </a:r>
            <a:r>
              <a:rPr sz="2000" b="1" spc="-114" dirty="0">
                <a:solidFill>
                  <a:srgbClr val="FFFFFF"/>
                </a:solidFill>
                <a:cs typeface="Tahoma"/>
              </a:rPr>
              <a:t>pazarlara </a:t>
            </a:r>
            <a:r>
              <a:rPr sz="2000" b="1" spc="-110" dirty="0">
                <a:solidFill>
                  <a:srgbClr val="FFFFFF"/>
                </a:solidFill>
                <a:cs typeface="Tahoma"/>
              </a:rPr>
              <a:t> </a:t>
            </a:r>
            <a:r>
              <a:rPr sz="2000" b="1" spc="-130" dirty="0">
                <a:solidFill>
                  <a:srgbClr val="FFFFFF"/>
                </a:solidFill>
                <a:cs typeface="Tahoma"/>
              </a:rPr>
              <a:t>yerle</a:t>
            </a:r>
            <a:r>
              <a:rPr sz="2000" b="1" spc="-130" dirty="0">
                <a:solidFill>
                  <a:srgbClr val="FFFFFF"/>
                </a:solidFill>
                <a:cs typeface="Verdana"/>
              </a:rPr>
              <a:t>ş</a:t>
            </a:r>
            <a:r>
              <a:rPr sz="2000" b="1" spc="-130" dirty="0">
                <a:solidFill>
                  <a:srgbClr val="FFFFFF"/>
                </a:solidFill>
                <a:cs typeface="Tahoma"/>
              </a:rPr>
              <a:t>melerine </a:t>
            </a:r>
            <a:r>
              <a:rPr sz="2000" b="1" spc="-125" dirty="0">
                <a:solidFill>
                  <a:srgbClr val="FFFFFF"/>
                </a:solidFill>
                <a:cs typeface="Tahoma"/>
              </a:rPr>
              <a:t> </a:t>
            </a:r>
            <a:r>
              <a:rPr sz="2000" b="1" spc="-114" dirty="0">
                <a:solidFill>
                  <a:srgbClr val="FFFFFF"/>
                </a:solidFill>
                <a:cs typeface="Tahoma"/>
              </a:rPr>
              <a:t>y</a:t>
            </a:r>
            <a:r>
              <a:rPr sz="2000" b="1" spc="-150" dirty="0">
                <a:solidFill>
                  <a:srgbClr val="FFFFFF"/>
                </a:solidFill>
                <a:cs typeface="Tahoma"/>
              </a:rPr>
              <a:t>a</a:t>
            </a:r>
            <a:r>
              <a:rPr sz="2000" b="1" spc="-75" dirty="0">
                <a:solidFill>
                  <a:srgbClr val="FFFFFF"/>
                </a:solidFill>
                <a:cs typeface="Tahoma"/>
              </a:rPr>
              <a:t>r</a:t>
            </a:r>
            <a:r>
              <a:rPr sz="2000" b="1" spc="-114" dirty="0">
                <a:solidFill>
                  <a:srgbClr val="FFFFFF"/>
                </a:solidFill>
                <a:cs typeface="Tahoma"/>
              </a:rPr>
              <a:t>d</a:t>
            </a:r>
            <a:r>
              <a:rPr sz="2000" b="1" spc="-60" dirty="0">
                <a:solidFill>
                  <a:srgbClr val="FFFFFF"/>
                </a:solidFill>
                <a:cs typeface="Tahoma"/>
              </a:rPr>
              <a:t>ı</a:t>
            </a:r>
            <a:r>
              <a:rPr sz="2000" b="1" spc="-200" dirty="0">
                <a:solidFill>
                  <a:srgbClr val="FFFFFF"/>
                </a:solidFill>
                <a:cs typeface="Tahoma"/>
              </a:rPr>
              <a:t>m</a:t>
            </a:r>
            <a:r>
              <a:rPr sz="2000" b="1" spc="-125" dirty="0">
                <a:solidFill>
                  <a:srgbClr val="FFFFFF"/>
                </a:solidFill>
                <a:cs typeface="Tahoma"/>
              </a:rPr>
              <a:t>c</a:t>
            </a:r>
            <a:r>
              <a:rPr sz="2000" b="1" spc="-55" dirty="0">
                <a:solidFill>
                  <a:srgbClr val="FFFFFF"/>
                </a:solidFill>
                <a:cs typeface="Tahoma"/>
              </a:rPr>
              <a:t>ı</a:t>
            </a:r>
            <a:r>
              <a:rPr sz="2000" b="1" spc="-190" dirty="0">
                <a:solidFill>
                  <a:srgbClr val="FFFFFF"/>
                </a:solidFill>
                <a:cs typeface="Tahoma"/>
              </a:rPr>
              <a:t> </a:t>
            </a:r>
            <a:r>
              <a:rPr sz="2000" b="1" spc="-125" dirty="0">
                <a:solidFill>
                  <a:srgbClr val="FFFFFF"/>
                </a:solidFill>
                <a:cs typeface="Tahoma"/>
              </a:rPr>
              <a:t>o</a:t>
            </a:r>
            <a:r>
              <a:rPr sz="2000" b="1" spc="-35" dirty="0">
                <a:solidFill>
                  <a:srgbClr val="FFFFFF"/>
                </a:solidFill>
                <a:cs typeface="Tahoma"/>
              </a:rPr>
              <a:t>l</a:t>
            </a:r>
            <a:r>
              <a:rPr sz="2000" b="1" spc="-200" dirty="0">
                <a:solidFill>
                  <a:srgbClr val="FFFFFF"/>
                </a:solidFill>
                <a:cs typeface="Tahoma"/>
              </a:rPr>
              <a:t>m</a:t>
            </a:r>
            <a:r>
              <a:rPr sz="2000" b="1" spc="-150" dirty="0">
                <a:solidFill>
                  <a:srgbClr val="FFFFFF"/>
                </a:solidFill>
                <a:cs typeface="Tahoma"/>
              </a:rPr>
              <a:t>a</a:t>
            </a:r>
            <a:r>
              <a:rPr sz="2000" b="1" spc="-114" dirty="0">
                <a:solidFill>
                  <a:srgbClr val="FFFFFF"/>
                </a:solidFill>
                <a:cs typeface="Tahoma"/>
              </a:rPr>
              <a:t>y</a:t>
            </a:r>
            <a:r>
              <a:rPr sz="2000" b="1" spc="-55" dirty="0">
                <a:solidFill>
                  <a:srgbClr val="FFFFFF"/>
                </a:solidFill>
                <a:cs typeface="Tahoma"/>
              </a:rPr>
              <a:t>ı  </a:t>
            </a:r>
            <a:r>
              <a:rPr sz="2000" b="1" spc="-100" dirty="0">
                <a:solidFill>
                  <a:srgbClr val="FFFFFF"/>
                </a:solidFill>
                <a:cs typeface="Tahoma"/>
              </a:rPr>
              <a:t>hedefliyor.</a:t>
            </a:r>
            <a:endParaRPr sz="2000" dirty="0">
              <a:cs typeface="Tahom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742314" y="6603"/>
            <a:ext cx="8150985" cy="1299074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tr-TR" sz="2800" dirty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EUROPEAN INNOVATION </a:t>
            </a:r>
            <a:r>
              <a:rPr lang="tr-TR" sz="2800" dirty="0" smtClean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ECOSYSTEMS </a:t>
            </a:r>
            <a:r>
              <a:rPr lang="tr-TR" sz="2800" dirty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(EIC) </a:t>
            </a:r>
            <a:br>
              <a:rPr lang="tr-TR" sz="2800" dirty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tr-TR" sz="2800" dirty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AVRUPA İNOVASYON </a:t>
            </a:r>
            <a:r>
              <a:rPr lang="tr-TR" sz="2800" dirty="0" smtClean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EKOSİSTEMİ</a:t>
            </a:r>
            <a:r>
              <a:rPr lang="tr-TR" sz="2800" dirty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/>
            </a:r>
            <a:br>
              <a:rPr lang="tr-TR" sz="2800" dirty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sz="2800" spc="-690" dirty="0">
              <a:latin typeface="Verdana"/>
              <a:cs typeface="Verdan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162891" y="1178716"/>
            <a:ext cx="2646680" cy="1593215"/>
            <a:chOff x="1162891" y="1178716"/>
            <a:chExt cx="2646680" cy="1593215"/>
          </a:xfrm>
        </p:grpSpPr>
        <p:sp>
          <p:nvSpPr>
            <p:cNvPr id="22" name="object 22"/>
            <p:cNvSpPr/>
            <p:nvPr/>
          </p:nvSpPr>
          <p:spPr>
            <a:xfrm>
              <a:off x="1169241" y="1185066"/>
              <a:ext cx="2633980" cy="1580515"/>
            </a:xfrm>
            <a:custGeom>
              <a:avLst/>
              <a:gdLst/>
              <a:ahLst/>
              <a:cxnLst/>
              <a:rect l="l" t="t" r="r" b="b"/>
              <a:pathLst>
                <a:path w="2633979" h="1580514">
                  <a:moveTo>
                    <a:pt x="2475637" y="0"/>
                  </a:moveTo>
                  <a:lnTo>
                    <a:pt x="158019" y="0"/>
                  </a:lnTo>
                  <a:lnTo>
                    <a:pt x="108073" y="8055"/>
                  </a:lnTo>
                  <a:lnTo>
                    <a:pt x="64695" y="30488"/>
                  </a:lnTo>
                  <a:lnTo>
                    <a:pt x="30488" y="64695"/>
                  </a:lnTo>
                  <a:lnTo>
                    <a:pt x="8055" y="108073"/>
                  </a:lnTo>
                  <a:lnTo>
                    <a:pt x="0" y="158019"/>
                  </a:lnTo>
                  <a:lnTo>
                    <a:pt x="0" y="1422173"/>
                  </a:lnTo>
                  <a:lnTo>
                    <a:pt x="8055" y="1472120"/>
                  </a:lnTo>
                  <a:lnTo>
                    <a:pt x="30488" y="1515498"/>
                  </a:lnTo>
                  <a:lnTo>
                    <a:pt x="64695" y="1549705"/>
                  </a:lnTo>
                  <a:lnTo>
                    <a:pt x="108073" y="1572137"/>
                  </a:lnTo>
                  <a:lnTo>
                    <a:pt x="158019" y="1580193"/>
                  </a:lnTo>
                  <a:lnTo>
                    <a:pt x="2475637" y="1580193"/>
                  </a:lnTo>
                  <a:lnTo>
                    <a:pt x="2525583" y="1572137"/>
                  </a:lnTo>
                  <a:lnTo>
                    <a:pt x="2568961" y="1549705"/>
                  </a:lnTo>
                  <a:lnTo>
                    <a:pt x="2603168" y="1515498"/>
                  </a:lnTo>
                  <a:lnTo>
                    <a:pt x="2625601" y="1472120"/>
                  </a:lnTo>
                  <a:lnTo>
                    <a:pt x="2633657" y="1422173"/>
                  </a:lnTo>
                  <a:lnTo>
                    <a:pt x="2633657" y="158019"/>
                  </a:lnTo>
                  <a:lnTo>
                    <a:pt x="2625601" y="108073"/>
                  </a:lnTo>
                  <a:lnTo>
                    <a:pt x="2603168" y="64695"/>
                  </a:lnTo>
                  <a:lnTo>
                    <a:pt x="2568961" y="30488"/>
                  </a:lnTo>
                  <a:lnTo>
                    <a:pt x="2525583" y="8055"/>
                  </a:lnTo>
                  <a:lnTo>
                    <a:pt x="2475637" y="0"/>
                  </a:lnTo>
                  <a:close/>
                </a:path>
              </a:pathLst>
            </a:custGeom>
            <a:solidFill>
              <a:srgbClr val="441D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69241" y="1185066"/>
              <a:ext cx="2633980" cy="1580515"/>
            </a:xfrm>
            <a:custGeom>
              <a:avLst/>
              <a:gdLst/>
              <a:ahLst/>
              <a:cxnLst/>
              <a:rect l="l" t="t" r="r" b="b"/>
              <a:pathLst>
                <a:path w="2633979" h="1580514">
                  <a:moveTo>
                    <a:pt x="0" y="158019"/>
                  </a:moveTo>
                  <a:lnTo>
                    <a:pt x="8055" y="108073"/>
                  </a:lnTo>
                  <a:lnTo>
                    <a:pt x="30488" y="64695"/>
                  </a:lnTo>
                  <a:lnTo>
                    <a:pt x="64695" y="30488"/>
                  </a:lnTo>
                  <a:lnTo>
                    <a:pt x="108073" y="8055"/>
                  </a:lnTo>
                  <a:lnTo>
                    <a:pt x="158019" y="0"/>
                  </a:lnTo>
                  <a:lnTo>
                    <a:pt x="2475638" y="0"/>
                  </a:lnTo>
                  <a:lnTo>
                    <a:pt x="2525584" y="8055"/>
                  </a:lnTo>
                  <a:lnTo>
                    <a:pt x="2568961" y="30488"/>
                  </a:lnTo>
                  <a:lnTo>
                    <a:pt x="2603168" y="64695"/>
                  </a:lnTo>
                  <a:lnTo>
                    <a:pt x="2625601" y="108073"/>
                  </a:lnTo>
                  <a:lnTo>
                    <a:pt x="2633657" y="158019"/>
                  </a:lnTo>
                  <a:lnTo>
                    <a:pt x="2633657" y="1422174"/>
                  </a:lnTo>
                  <a:lnTo>
                    <a:pt x="2625601" y="1472120"/>
                  </a:lnTo>
                  <a:lnTo>
                    <a:pt x="2603168" y="1515498"/>
                  </a:lnTo>
                  <a:lnTo>
                    <a:pt x="2568961" y="1549705"/>
                  </a:lnTo>
                  <a:lnTo>
                    <a:pt x="2525584" y="1572138"/>
                  </a:lnTo>
                  <a:lnTo>
                    <a:pt x="2475638" y="1580194"/>
                  </a:lnTo>
                  <a:lnTo>
                    <a:pt x="158019" y="1580194"/>
                  </a:lnTo>
                  <a:lnTo>
                    <a:pt x="108073" y="1572138"/>
                  </a:lnTo>
                  <a:lnTo>
                    <a:pt x="64695" y="1549705"/>
                  </a:lnTo>
                  <a:lnTo>
                    <a:pt x="30488" y="1515498"/>
                  </a:lnTo>
                  <a:lnTo>
                    <a:pt x="8055" y="1472120"/>
                  </a:lnTo>
                  <a:lnTo>
                    <a:pt x="0" y="1422174"/>
                  </a:lnTo>
                  <a:lnTo>
                    <a:pt x="0" y="15801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448288" y="1632711"/>
            <a:ext cx="198183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spc="-409" dirty="0">
                <a:solidFill>
                  <a:srgbClr val="FFFFFF"/>
                </a:solidFill>
                <a:latin typeface="Verdana"/>
                <a:cs typeface="Verdana"/>
              </a:rPr>
              <a:t>CONNECT</a:t>
            </a:r>
            <a:endParaRPr sz="3700">
              <a:latin typeface="Verdana"/>
              <a:cs typeface="Verdan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023499" y="1623855"/>
            <a:ext cx="476250" cy="653415"/>
          </a:xfrm>
          <a:custGeom>
            <a:avLst/>
            <a:gdLst/>
            <a:ahLst/>
            <a:cxnLst/>
            <a:rect l="l" t="t" r="r" b="b"/>
            <a:pathLst>
              <a:path w="476250" h="653414">
                <a:moveTo>
                  <a:pt x="234911" y="0"/>
                </a:moveTo>
                <a:lnTo>
                  <a:pt x="236731" y="130615"/>
                </a:lnTo>
                <a:lnTo>
                  <a:pt x="0" y="133916"/>
                </a:lnTo>
                <a:lnTo>
                  <a:pt x="5462" y="525766"/>
                </a:lnTo>
                <a:lnTo>
                  <a:pt x="242194" y="522466"/>
                </a:lnTo>
                <a:lnTo>
                  <a:pt x="244013" y="653083"/>
                </a:lnTo>
                <a:lnTo>
                  <a:pt x="476192" y="323241"/>
                </a:lnTo>
                <a:lnTo>
                  <a:pt x="234911" y="0"/>
                </a:lnTo>
                <a:close/>
              </a:path>
            </a:pathLst>
          </a:custGeom>
          <a:solidFill>
            <a:srgbClr val="B5C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4689874" y="1129555"/>
            <a:ext cx="2646680" cy="1593215"/>
            <a:chOff x="4689874" y="1129555"/>
            <a:chExt cx="2646680" cy="1593215"/>
          </a:xfrm>
        </p:grpSpPr>
        <p:sp>
          <p:nvSpPr>
            <p:cNvPr id="27" name="object 27"/>
            <p:cNvSpPr/>
            <p:nvPr/>
          </p:nvSpPr>
          <p:spPr>
            <a:xfrm>
              <a:off x="4696224" y="1135905"/>
              <a:ext cx="2633980" cy="1580515"/>
            </a:xfrm>
            <a:custGeom>
              <a:avLst/>
              <a:gdLst/>
              <a:ahLst/>
              <a:cxnLst/>
              <a:rect l="l" t="t" r="r" b="b"/>
              <a:pathLst>
                <a:path w="2633979" h="1580514">
                  <a:moveTo>
                    <a:pt x="2475637" y="0"/>
                  </a:moveTo>
                  <a:lnTo>
                    <a:pt x="158019" y="0"/>
                  </a:lnTo>
                  <a:lnTo>
                    <a:pt x="108073" y="8055"/>
                  </a:lnTo>
                  <a:lnTo>
                    <a:pt x="64695" y="30488"/>
                  </a:lnTo>
                  <a:lnTo>
                    <a:pt x="30488" y="64695"/>
                  </a:lnTo>
                  <a:lnTo>
                    <a:pt x="8055" y="108073"/>
                  </a:lnTo>
                  <a:lnTo>
                    <a:pt x="0" y="158019"/>
                  </a:lnTo>
                  <a:lnTo>
                    <a:pt x="0" y="1422173"/>
                  </a:lnTo>
                  <a:lnTo>
                    <a:pt x="8055" y="1472120"/>
                  </a:lnTo>
                  <a:lnTo>
                    <a:pt x="30488" y="1515498"/>
                  </a:lnTo>
                  <a:lnTo>
                    <a:pt x="64695" y="1549705"/>
                  </a:lnTo>
                  <a:lnTo>
                    <a:pt x="108073" y="1572137"/>
                  </a:lnTo>
                  <a:lnTo>
                    <a:pt x="158019" y="1580193"/>
                  </a:lnTo>
                  <a:lnTo>
                    <a:pt x="2475637" y="1580193"/>
                  </a:lnTo>
                  <a:lnTo>
                    <a:pt x="2525583" y="1572137"/>
                  </a:lnTo>
                  <a:lnTo>
                    <a:pt x="2568961" y="1549705"/>
                  </a:lnTo>
                  <a:lnTo>
                    <a:pt x="2603167" y="1515498"/>
                  </a:lnTo>
                  <a:lnTo>
                    <a:pt x="2625600" y="1472120"/>
                  </a:lnTo>
                  <a:lnTo>
                    <a:pt x="2633656" y="1422173"/>
                  </a:lnTo>
                  <a:lnTo>
                    <a:pt x="2633656" y="158019"/>
                  </a:lnTo>
                  <a:lnTo>
                    <a:pt x="2625600" y="108073"/>
                  </a:lnTo>
                  <a:lnTo>
                    <a:pt x="2603167" y="64695"/>
                  </a:lnTo>
                  <a:lnTo>
                    <a:pt x="2568961" y="30488"/>
                  </a:lnTo>
                  <a:lnTo>
                    <a:pt x="2525583" y="8055"/>
                  </a:lnTo>
                  <a:lnTo>
                    <a:pt x="2475637" y="0"/>
                  </a:lnTo>
                  <a:close/>
                </a:path>
              </a:pathLst>
            </a:custGeom>
            <a:solidFill>
              <a:srgbClr val="441D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696224" y="1135905"/>
              <a:ext cx="2633980" cy="1580515"/>
            </a:xfrm>
            <a:custGeom>
              <a:avLst/>
              <a:gdLst/>
              <a:ahLst/>
              <a:cxnLst/>
              <a:rect l="l" t="t" r="r" b="b"/>
              <a:pathLst>
                <a:path w="2633979" h="1580514">
                  <a:moveTo>
                    <a:pt x="0" y="158019"/>
                  </a:moveTo>
                  <a:lnTo>
                    <a:pt x="8055" y="108073"/>
                  </a:lnTo>
                  <a:lnTo>
                    <a:pt x="30488" y="64695"/>
                  </a:lnTo>
                  <a:lnTo>
                    <a:pt x="64695" y="30488"/>
                  </a:lnTo>
                  <a:lnTo>
                    <a:pt x="108073" y="8055"/>
                  </a:lnTo>
                  <a:lnTo>
                    <a:pt x="158019" y="0"/>
                  </a:lnTo>
                  <a:lnTo>
                    <a:pt x="2475638" y="0"/>
                  </a:lnTo>
                  <a:lnTo>
                    <a:pt x="2525584" y="8055"/>
                  </a:lnTo>
                  <a:lnTo>
                    <a:pt x="2568961" y="30488"/>
                  </a:lnTo>
                  <a:lnTo>
                    <a:pt x="2603168" y="64695"/>
                  </a:lnTo>
                  <a:lnTo>
                    <a:pt x="2625601" y="108073"/>
                  </a:lnTo>
                  <a:lnTo>
                    <a:pt x="2633657" y="158019"/>
                  </a:lnTo>
                  <a:lnTo>
                    <a:pt x="2633657" y="1422174"/>
                  </a:lnTo>
                  <a:lnTo>
                    <a:pt x="2625601" y="1472120"/>
                  </a:lnTo>
                  <a:lnTo>
                    <a:pt x="2603168" y="1515498"/>
                  </a:lnTo>
                  <a:lnTo>
                    <a:pt x="2568961" y="1549705"/>
                  </a:lnTo>
                  <a:lnTo>
                    <a:pt x="2525584" y="1572138"/>
                  </a:lnTo>
                  <a:lnTo>
                    <a:pt x="2475638" y="1580194"/>
                  </a:lnTo>
                  <a:lnTo>
                    <a:pt x="158019" y="1580194"/>
                  </a:lnTo>
                  <a:lnTo>
                    <a:pt x="108073" y="1572138"/>
                  </a:lnTo>
                  <a:lnTo>
                    <a:pt x="64695" y="1549705"/>
                  </a:lnTo>
                  <a:lnTo>
                    <a:pt x="30488" y="1515498"/>
                  </a:lnTo>
                  <a:lnTo>
                    <a:pt x="8055" y="1472120"/>
                  </a:lnTo>
                  <a:lnTo>
                    <a:pt x="0" y="1422174"/>
                  </a:lnTo>
                  <a:lnTo>
                    <a:pt x="0" y="15801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4970350" y="1583943"/>
            <a:ext cx="199199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spc="-445" dirty="0">
                <a:solidFill>
                  <a:srgbClr val="FFFFFF"/>
                </a:solidFill>
                <a:latin typeface="Verdana"/>
                <a:cs typeface="Verdana"/>
              </a:rPr>
              <a:t>SCAL</a:t>
            </a:r>
            <a:r>
              <a:rPr sz="3700" spc="-43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700" spc="-535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3700" spc="-229" dirty="0">
                <a:solidFill>
                  <a:srgbClr val="FFFFFF"/>
                </a:solidFill>
                <a:latin typeface="Verdana"/>
                <a:cs typeface="Verdana"/>
              </a:rPr>
              <a:t>UP</a:t>
            </a:r>
            <a:endParaRPr sz="3700">
              <a:latin typeface="Verdana"/>
              <a:cs typeface="Verdan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580278" y="1586214"/>
            <a:ext cx="535305" cy="653415"/>
          </a:xfrm>
          <a:custGeom>
            <a:avLst/>
            <a:gdLst/>
            <a:ahLst/>
            <a:cxnLst/>
            <a:rect l="l" t="t" r="r" b="b"/>
            <a:pathLst>
              <a:path w="535304" h="653414">
                <a:moveTo>
                  <a:pt x="265973" y="0"/>
                </a:moveTo>
                <a:lnTo>
                  <a:pt x="266914" y="130625"/>
                </a:lnTo>
                <a:lnTo>
                  <a:pt x="0" y="132548"/>
                </a:lnTo>
                <a:lnTo>
                  <a:pt x="2823" y="524426"/>
                </a:lnTo>
                <a:lnTo>
                  <a:pt x="269737" y="522503"/>
                </a:lnTo>
                <a:lnTo>
                  <a:pt x="270678" y="653129"/>
                </a:lnTo>
                <a:lnTo>
                  <a:pt x="535240" y="324641"/>
                </a:lnTo>
                <a:lnTo>
                  <a:pt x="265973" y="0"/>
                </a:lnTo>
                <a:close/>
              </a:path>
            </a:pathLst>
          </a:custGeom>
          <a:solidFill>
            <a:srgbClr val="B5C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8330758" y="1103325"/>
            <a:ext cx="2646680" cy="1593215"/>
            <a:chOff x="8330758" y="1103325"/>
            <a:chExt cx="2646680" cy="1593215"/>
          </a:xfrm>
        </p:grpSpPr>
        <p:sp>
          <p:nvSpPr>
            <p:cNvPr id="32" name="object 32"/>
            <p:cNvSpPr/>
            <p:nvPr/>
          </p:nvSpPr>
          <p:spPr>
            <a:xfrm>
              <a:off x="8337108" y="1109675"/>
              <a:ext cx="2633980" cy="1580515"/>
            </a:xfrm>
            <a:custGeom>
              <a:avLst/>
              <a:gdLst/>
              <a:ahLst/>
              <a:cxnLst/>
              <a:rect l="l" t="t" r="r" b="b"/>
              <a:pathLst>
                <a:path w="2633979" h="1580514">
                  <a:moveTo>
                    <a:pt x="2475636" y="0"/>
                  </a:moveTo>
                  <a:lnTo>
                    <a:pt x="158018" y="0"/>
                  </a:lnTo>
                  <a:lnTo>
                    <a:pt x="108072" y="8055"/>
                  </a:lnTo>
                  <a:lnTo>
                    <a:pt x="64694" y="30488"/>
                  </a:lnTo>
                  <a:lnTo>
                    <a:pt x="30488" y="64695"/>
                  </a:lnTo>
                  <a:lnTo>
                    <a:pt x="8055" y="108073"/>
                  </a:lnTo>
                  <a:lnTo>
                    <a:pt x="0" y="158019"/>
                  </a:lnTo>
                  <a:lnTo>
                    <a:pt x="0" y="1422173"/>
                  </a:lnTo>
                  <a:lnTo>
                    <a:pt x="8055" y="1472120"/>
                  </a:lnTo>
                  <a:lnTo>
                    <a:pt x="30488" y="1515498"/>
                  </a:lnTo>
                  <a:lnTo>
                    <a:pt x="64694" y="1549705"/>
                  </a:lnTo>
                  <a:lnTo>
                    <a:pt x="108072" y="1572137"/>
                  </a:lnTo>
                  <a:lnTo>
                    <a:pt x="158018" y="1580193"/>
                  </a:lnTo>
                  <a:lnTo>
                    <a:pt x="2475636" y="1580193"/>
                  </a:lnTo>
                  <a:lnTo>
                    <a:pt x="2525582" y="1572137"/>
                  </a:lnTo>
                  <a:lnTo>
                    <a:pt x="2568960" y="1549705"/>
                  </a:lnTo>
                  <a:lnTo>
                    <a:pt x="2603167" y="1515498"/>
                  </a:lnTo>
                  <a:lnTo>
                    <a:pt x="2625600" y="1472120"/>
                  </a:lnTo>
                  <a:lnTo>
                    <a:pt x="2633656" y="1422173"/>
                  </a:lnTo>
                  <a:lnTo>
                    <a:pt x="2633656" y="158019"/>
                  </a:lnTo>
                  <a:lnTo>
                    <a:pt x="2625600" y="108073"/>
                  </a:lnTo>
                  <a:lnTo>
                    <a:pt x="2603167" y="64695"/>
                  </a:lnTo>
                  <a:lnTo>
                    <a:pt x="2568960" y="30488"/>
                  </a:lnTo>
                  <a:lnTo>
                    <a:pt x="2525582" y="8055"/>
                  </a:lnTo>
                  <a:lnTo>
                    <a:pt x="2475636" y="0"/>
                  </a:lnTo>
                  <a:close/>
                </a:path>
              </a:pathLst>
            </a:custGeom>
            <a:solidFill>
              <a:srgbClr val="441D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337108" y="1109675"/>
              <a:ext cx="2633980" cy="1580515"/>
            </a:xfrm>
            <a:custGeom>
              <a:avLst/>
              <a:gdLst/>
              <a:ahLst/>
              <a:cxnLst/>
              <a:rect l="l" t="t" r="r" b="b"/>
              <a:pathLst>
                <a:path w="2633979" h="1580514">
                  <a:moveTo>
                    <a:pt x="0" y="158019"/>
                  </a:moveTo>
                  <a:lnTo>
                    <a:pt x="8055" y="108073"/>
                  </a:lnTo>
                  <a:lnTo>
                    <a:pt x="30488" y="64695"/>
                  </a:lnTo>
                  <a:lnTo>
                    <a:pt x="64695" y="30488"/>
                  </a:lnTo>
                  <a:lnTo>
                    <a:pt x="108073" y="8055"/>
                  </a:lnTo>
                  <a:lnTo>
                    <a:pt x="158019" y="0"/>
                  </a:lnTo>
                  <a:lnTo>
                    <a:pt x="2475638" y="0"/>
                  </a:lnTo>
                  <a:lnTo>
                    <a:pt x="2525584" y="8055"/>
                  </a:lnTo>
                  <a:lnTo>
                    <a:pt x="2568961" y="30488"/>
                  </a:lnTo>
                  <a:lnTo>
                    <a:pt x="2603168" y="64695"/>
                  </a:lnTo>
                  <a:lnTo>
                    <a:pt x="2625601" y="108073"/>
                  </a:lnTo>
                  <a:lnTo>
                    <a:pt x="2633657" y="158019"/>
                  </a:lnTo>
                  <a:lnTo>
                    <a:pt x="2633657" y="1422174"/>
                  </a:lnTo>
                  <a:lnTo>
                    <a:pt x="2625601" y="1472120"/>
                  </a:lnTo>
                  <a:lnTo>
                    <a:pt x="2603168" y="1515498"/>
                  </a:lnTo>
                  <a:lnTo>
                    <a:pt x="2568961" y="1549705"/>
                  </a:lnTo>
                  <a:lnTo>
                    <a:pt x="2525584" y="1572138"/>
                  </a:lnTo>
                  <a:lnTo>
                    <a:pt x="2475638" y="1580194"/>
                  </a:lnTo>
                  <a:lnTo>
                    <a:pt x="158019" y="1580194"/>
                  </a:lnTo>
                  <a:lnTo>
                    <a:pt x="108073" y="1572138"/>
                  </a:lnTo>
                  <a:lnTo>
                    <a:pt x="64695" y="1549705"/>
                  </a:lnTo>
                  <a:lnTo>
                    <a:pt x="30488" y="1515498"/>
                  </a:lnTo>
                  <a:lnTo>
                    <a:pt x="8055" y="1472120"/>
                  </a:lnTo>
                  <a:lnTo>
                    <a:pt x="0" y="1422174"/>
                  </a:lnTo>
                  <a:lnTo>
                    <a:pt x="0" y="15801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8519762" y="1556511"/>
            <a:ext cx="217487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spc="-415" dirty="0">
                <a:solidFill>
                  <a:srgbClr val="FFFFFF"/>
                </a:solidFill>
                <a:latin typeface="Verdana"/>
                <a:cs typeface="Verdana"/>
              </a:rPr>
              <a:t>InnovS</a:t>
            </a:r>
            <a:r>
              <a:rPr sz="3700" spc="-400" dirty="0">
                <a:solidFill>
                  <a:srgbClr val="FFFFFF"/>
                </a:solidFill>
                <a:latin typeface="Verdana"/>
                <a:cs typeface="Verdana"/>
              </a:rPr>
              <a:t>MEs</a:t>
            </a:r>
            <a:endParaRPr sz="3700">
              <a:latin typeface="Verdana"/>
              <a:cs typeface="Verdana"/>
            </a:endParaRPr>
          </a:p>
        </p:txBody>
      </p:sp>
      <p:pic>
        <p:nvPicPr>
          <p:cNvPr id="35" name="object 3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65550" y="5753669"/>
            <a:ext cx="6320219" cy="597910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3250894" y="5870955"/>
            <a:ext cx="47066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2800" spc="-395" dirty="0" smtClean="0">
                <a:solidFill>
                  <a:srgbClr val="FFFFFF"/>
                </a:solidFill>
                <a:latin typeface="Verdana"/>
                <a:cs typeface="Verdana"/>
              </a:rPr>
              <a:t>Toplam </a:t>
            </a:r>
            <a:r>
              <a:rPr sz="2800" spc="-200" dirty="0" err="1" smtClean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800" spc="-250" dirty="0" err="1" smtClean="0">
                <a:solidFill>
                  <a:srgbClr val="FFFFFF"/>
                </a:solidFill>
                <a:latin typeface="Verdana"/>
                <a:cs typeface="Verdana"/>
              </a:rPr>
              <a:t>ü</a:t>
            </a:r>
            <a:r>
              <a:rPr sz="2800" spc="-160" dirty="0" err="1" smtClean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800" spc="-190" dirty="0" err="1" smtClean="0">
                <a:solidFill>
                  <a:srgbClr val="FFFFFF"/>
                </a:solidFill>
                <a:latin typeface="Verdana"/>
                <a:cs typeface="Verdana"/>
              </a:rPr>
              <a:t>ç</a:t>
            </a:r>
            <a:r>
              <a:rPr sz="2800" spc="-285" dirty="0" err="1" smtClean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800" spc="-290" dirty="0" err="1" smtClean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800" spc="-80" dirty="0" err="1" smtClean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800" spc="-42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tr-TR" sz="2800" b="1" spc="-250" dirty="0" smtClean="0">
                <a:solidFill>
                  <a:srgbClr val="FFFFFF"/>
                </a:solidFill>
                <a:latin typeface="Tahoma"/>
                <a:cs typeface="Tahoma"/>
              </a:rPr>
              <a:t>527</a:t>
            </a:r>
            <a:r>
              <a:rPr sz="2800" b="1" spc="-26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365" dirty="0" err="1" smtClean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2800" b="1" spc="-75" dirty="0" err="1" smtClean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800" b="1" spc="-50" dirty="0" err="1" smtClean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800" b="1" spc="-150" dirty="0" err="1" smtClean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lang="tr-TR" sz="2800" b="1" spc="-185" dirty="0" smtClean="0">
                <a:solidFill>
                  <a:srgbClr val="FFFFFF"/>
                </a:solidFill>
                <a:latin typeface="Tahoma"/>
                <a:cs typeface="Tahoma"/>
              </a:rPr>
              <a:t>on</a:t>
            </a:r>
            <a:r>
              <a:rPr sz="2800" b="1" spc="-260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515" dirty="0">
                <a:solidFill>
                  <a:srgbClr val="FFFFFF"/>
                </a:solidFill>
                <a:latin typeface="Verdana"/>
                <a:cs typeface="Verdana"/>
              </a:rPr>
              <a:t>€</a:t>
            </a:r>
            <a:endParaRPr sz="2800" dirty="0"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658423" y="6533184"/>
            <a:ext cx="1224280" cy="24892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400" b="1" spc="-150" dirty="0">
                <a:solidFill>
                  <a:srgbClr val="FFFFFF"/>
                </a:solidFill>
                <a:latin typeface="Tahoma"/>
                <a:cs typeface="Tahoma"/>
                <a:hlinkClick r:id="rId7"/>
              </a:rPr>
              <a:t>www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  <a:hlinkClick r:id="rId7"/>
              </a:rPr>
              <a:t>.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  <a:hlinkClick r:id="rId7"/>
              </a:rPr>
              <a:t>a</a:t>
            </a:r>
            <a:r>
              <a:rPr sz="1400" b="1" spc="-90" dirty="0">
                <a:solidFill>
                  <a:srgbClr val="FFFFFF"/>
                </a:solidFill>
                <a:latin typeface="Tahoma"/>
                <a:cs typeface="Tahoma"/>
                <a:hlinkClick r:id="rId7"/>
              </a:rPr>
              <a:t>b</a:t>
            </a: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  <a:hlinkClick r:id="rId7"/>
              </a:rPr>
              <a:t>.</a:t>
            </a:r>
            <a:r>
              <a:rPr sz="1400" b="1" spc="-135" dirty="0">
                <a:solidFill>
                  <a:srgbClr val="FFFFFF"/>
                </a:solidFill>
                <a:latin typeface="Tahoma"/>
                <a:cs typeface="Tahoma"/>
                <a:hlinkClick r:id="rId7"/>
              </a:rPr>
              <a:t>g</a:t>
            </a: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  <a:hlinkClick r:id="rId7"/>
              </a:rPr>
              <a:t>o</a:t>
            </a:r>
            <a:r>
              <a:rPr sz="1400" b="1" spc="-75" dirty="0">
                <a:solidFill>
                  <a:srgbClr val="FFFFFF"/>
                </a:solidFill>
                <a:latin typeface="Tahoma"/>
                <a:cs typeface="Tahoma"/>
                <a:hlinkClick r:id="rId7"/>
              </a:rPr>
              <a:t>v</a:t>
            </a: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  <a:hlinkClick r:id="rId7"/>
              </a:rPr>
              <a:t>.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  <a:hlinkClick r:id="rId7"/>
              </a:rPr>
              <a:t>tr</a:t>
            </a:r>
            <a:endParaRPr sz="14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3417532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F06E9670-85F6-B147-9B5C-2378A55951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2"/>
          <a:stretch/>
        </p:blipFill>
        <p:spPr>
          <a:xfrm rot="10800000">
            <a:off x="1" y="1117595"/>
            <a:ext cx="12191999" cy="54091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05E4B5-F512-6942-9EE1-79C43720A904}"/>
              </a:ext>
            </a:extLst>
          </p:cNvPr>
          <p:cNvSpPr/>
          <p:nvPr/>
        </p:nvSpPr>
        <p:spPr>
          <a:xfrm>
            <a:off x="1783388" y="269115"/>
            <a:ext cx="3690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 smtClean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GÜNCEL ÇAĞRILAR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41212E-DEB5-9B44-87A1-02C9E9CA4EDC}"/>
              </a:ext>
            </a:extLst>
          </p:cNvPr>
          <p:cNvSpPr/>
          <p:nvPr/>
        </p:nvSpPr>
        <p:spPr>
          <a:xfrm>
            <a:off x="5051508" y="2203496"/>
            <a:ext cx="69360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“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Avrupa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İnovasyon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Konseyi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kapsamında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962723"/>
                </a:highligh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1</a:t>
            </a:r>
            <a:r>
              <a:rPr kumimoji="0" lang="tr-TR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962723"/>
                </a:highligh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8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962723"/>
                </a:highligh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962723"/>
                </a:highligh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AÇIK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962723"/>
                </a:highligh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ÇAĞRI</a:t>
            </a:r>
            <a:r>
              <a:rPr lang="tr-TR" sz="3000" b="1" dirty="0">
                <a:solidFill>
                  <a:prstClr val="white"/>
                </a:solidFill>
                <a:highlight>
                  <a:srgbClr val="962723"/>
                </a:highlight>
                <a:latin typeface="Source Sans Pro" panose="020B0503030403020204" pitchFamily="34" charset="0"/>
                <a:ea typeface="Source Sans Pro" panose="020B0503030403020204" pitchFamily="34" charset="0"/>
              </a:rPr>
              <a:t>*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C091DC-D5FB-9849-AB5D-758D25AFFED1}"/>
              </a:ext>
            </a:extLst>
          </p:cNvPr>
          <p:cNvSpPr/>
          <p:nvPr/>
        </p:nvSpPr>
        <p:spPr>
          <a:xfrm>
            <a:off x="5051509" y="4136397"/>
            <a:ext cx="69360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“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Avrupa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İnovasyon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Ekosistemleri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kapsamında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</a:t>
            </a:r>
            <a:r>
              <a:rPr kumimoji="0" lang="tr-TR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80"/>
                </a:highligh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7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80"/>
                </a:highligh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AÇI</a:t>
            </a:r>
            <a:r>
              <a:rPr lang="tr-TR" sz="3000" b="1" dirty="0" smtClean="0">
                <a:solidFill>
                  <a:prstClr val="white"/>
                </a:solidFill>
                <a:highlight>
                  <a:srgbClr val="800080"/>
                </a:highlight>
                <a:latin typeface="Source Sans Pro" panose="020B0503030403020204" pitchFamily="34" charset="0"/>
                <a:ea typeface="Source Sans Pro" panose="020B0503030403020204" pitchFamily="34" charset="0"/>
              </a:rPr>
              <a:t>LACAK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80"/>
                </a:highligh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80"/>
                </a:highligh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ÇAĞRI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02739050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5A45BA8-AD85-C14B-8E86-799BC051FBBA}"/>
              </a:ext>
            </a:extLst>
          </p:cNvPr>
          <p:cNvGrpSpPr/>
          <p:nvPr/>
        </p:nvGrpSpPr>
        <p:grpSpPr>
          <a:xfrm>
            <a:off x="3661841" y="4936002"/>
            <a:ext cx="5927040" cy="639705"/>
            <a:chOff x="3116195" y="4523895"/>
            <a:chExt cx="5927040" cy="639705"/>
          </a:xfrm>
        </p:grpSpPr>
        <p:sp>
          <p:nvSpPr>
            <p:cNvPr id="7" name="Shape">
              <a:extLst>
                <a:ext uri="{FF2B5EF4-FFF2-40B4-BE49-F238E27FC236}">
                  <a16:creationId xmlns:a16="http://schemas.microsoft.com/office/drawing/2014/main" id="{41E9AE35-462F-4342-9057-69093941B593}"/>
                </a:ext>
              </a:extLst>
            </p:cNvPr>
            <p:cNvSpPr/>
            <p:nvPr/>
          </p:nvSpPr>
          <p:spPr>
            <a:xfrm>
              <a:off x="3116195" y="4523895"/>
              <a:ext cx="5555035" cy="639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22" y="0"/>
                  </a:moveTo>
                  <a:lnTo>
                    <a:pt x="21600" y="10800"/>
                  </a:lnTo>
                  <a:lnTo>
                    <a:pt x="19522" y="21600"/>
                  </a:lnTo>
                  <a:lnTo>
                    <a:pt x="2078" y="21600"/>
                  </a:lnTo>
                  <a:lnTo>
                    <a:pt x="0" y="10800"/>
                  </a:lnTo>
                  <a:lnTo>
                    <a:pt x="2078" y="0"/>
                  </a:lnTo>
                  <a:cubicBezTo>
                    <a:pt x="2078" y="0"/>
                    <a:pt x="19522" y="0"/>
                    <a:pt x="19522" y="0"/>
                  </a:cubicBezTo>
                  <a:close/>
                </a:path>
              </a:pathLst>
            </a:custGeom>
            <a:solidFill>
              <a:srgbClr val="153F6A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lnSpc>
                  <a:spcPct val="130000"/>
                </a:lnSpc>
              </a:pPr>
              <a:endParaRPr lang="en-GB" sz="3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C7F046-F1F4-F340-82F3-3BA9DA1731EE}"/>
                </a:ext>
              </a:extLst>
            </p:cNvPr>
            <p:cNvSpPr txBox="1"/>
            <p:nvPr/>
          </p:nvSpPr>
          <p:spPr>
            <a:xfrm>
              <a:off x="4516955" y="4680137"/>
              <a:ext cx="4526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</a:rPr>
                <a:t>Bölgesel ve Sınır Ötesi İşbirliği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8070970-8CC5-1B45-9787-6DF5C5548ECF}"/>
              </a:ext>
            </a:extLst>
          </p:cNvPr>
          <p:cNvSpPr/>
          <p:nvPr/>
        </p:nvSpPr>
        <p:spPr>
          <a:xfrm>
            <a:off x="4776163" y="1202559"/>
            <a:ext cx="307648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000" b="1" dirty="0">
                <a:solidFill>
                  <a:schemeClr val="bg1"/>
                </a:solidFill>
              </a:rPr>
              <a:t>5 ÖNCELİKLİ ALAN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636673-8A77-3F4F-99A6-3707CCBA33AC}"/>
              </a:ext>
            </a:extLst>
          </p:cNvPr>
          <p:cNvSpPr txBox="1">
            <a:spLocks/>
          </p:cNvSpPr>
          <p:nvPr/>
        </p:nvSpPr>
        <p:spPr>
          <a:xfrm>
            <a:off x="1843633" y="252433"/>
            <a:ext cx="11653371" cy="1199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tr-TR" sz="28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UFUK AVRUPA ORTAKLIKLAR</a:t>
            </a:r>
            <a:endParaRPr lang="en-GB" sz="28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3"/>
          <a:srcRect l="387" b="15027"/>
          <a:stretch/>
        </p:blipFill>
        <p:spPr>
          <a:xfrm>
            <a:off x="1591733" y="1202559"/>
            <a:ext cx="8718373" cy="515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7154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9F24FA1-03BB-BF45-B409-FF2D25F25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78" y="4067427"/>
            <a:ext cx="5852478" cy="22190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28B306-E820-4744-9717-29EA79D17E7D}"/>
              </a:ext>
            </a:extLst>
          </p:cNvPr>
          <p:cNvSpPr/>
          <p:nvPr/>
        </p:nvSpPr>
        <p:spPr>
          <a:xfrm>
            <a:off x="1678477" y="199428"/>
            <a:ext cx="88350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chemeClr val="bg1"/>
                </a:solidFill>
              </a:rPr>
              <a:t>BİLGİ KAYNAKLARI</a:t>
            </a:r>
            <a:endParaRPr lang="tr-TR" sz="28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9F0EA4-44F9-194A-9A57-BBB4FEE5177D}"/>
              </a:ext>
            </a:extLst>
          </p:cNvPr>
          <p:cNvSpPr/>
          <p:nvPr/>
        </p:nvSpPr>
        <p:spPr>
          <a:xfrm>
            <a:off x="6294136" y="3513429"/>
            <a:ext cx="52231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000" dirty="0" smtClean="0">
                <a:solidFill>
                  <a:srgbClr val="FF0000"/>
                </a:solidFill>
              </a:rPr>
              <a:t>TÜBİTAK www.ufukavrupa.org.tr</a:t>
            </a:r>
            <a:endParaRPr lang="tr-TR" sz="3000" dirty="0">
              <a:solidFill>
                <a:srgbClr val="FF0000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-309" t="264" r="309" b="54923"/>
          <a:stretch/>
        </p:blipFill>
        <p:spPr>
          <a:xfrm>
            <a:off x="6623050" y="1380571"/>
            <a:ext cx="4108450" cy="2151333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D09F0EA4-44F9-194A-9A57-BBB4FEE5177D}"/>
              </a:ext>
            </a:extLst>
          </p:cNvPr>
          <p:cNvSpPr/>
          <p:nvPr/>
        </p:nvSpPr>
        <p:spPr>
          <a:xfrm>
            <a:off x="920194" y="1225841"/>
            <a:ext cx="25387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000" dirty="0" smtClean="0">
                <a:solidFill>
                  <a:srgbClr val="FF0000"/>
                </a:solidFill>
              </a:rPr>
              <a:t>www.ipa.gov.tr</a:t>
            </a:r>
            <a:endParaRPr lang="tr-TR" sz="3000" dirty="0">
              <a:solidFill>
                <a:srgbClr val="FF0000"/>
              </a:solidFill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7573601" y="948842"/>
            <a:ext cx="15857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0" dirty="0" smtClean="0">
                <a:solidFill>
                  <a:srgbClr val="FF0000"/>
                </a:solidFill>
              </a:rPr>
              <a:t>ab.gov.tr</a:t>
            </a:r>
            <a:endParaRPr lang="tr-TR" sz="3000" dirty="0">
              <a:solidFill>
                <a:srgbClr val="FF000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85" y="1791369"/>
            <a:ext cx="5321943" cy="407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2972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827796-B0FD-C049-97C8-C920C14BAAF4}"/>
              </a:ext>
            </a:extLst>
          </p:cNvPr>
          <p:cNvSpPr txBox="1">
            <a:spLocks/>
          </p:cNvSpPr>
          <p:nvPr/>
        </p:nvSpPr>
        <p:spPr>
          <a:xfrm>
            <a:off x="1630273" y="294143"/>
            <a:ext cx="11653371" cy="1199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PROJELER – 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UFUK AVRUPA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857301" y="2132414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👉Proje Adı: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Tekstil üretimi endüstriyel proseslerinde atık suların geri dönüştürülmesi ve kapalı döngüler oluşturulması için akıllı yenilikçi sistem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👉Bütçe: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€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388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786,25</a:t>
            </a:r>
            <a:endParaRPr kumimoji="0" lang="tr-TR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👉Uygulama Süresi: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Kasım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2020-30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Kasım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👉Koordinatör: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Konya Teknik Üniversitesi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👉Diğer Türk Ortaklar: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Erak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Giyim STAŞ, Uludağ Çevre Merkezi AR-GE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Merkezi (toplam 12 ülkeden 16 ortak)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👉Küme :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Dijital, Endüstri ve Uzay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tık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suyun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toplandığı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dönüştürüldüğü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tekrar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kullanıldığı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tekstil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üretim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fabrikaları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için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kapalı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döngü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süreç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geliştirecek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Böylece tatlı su kullanımı azaltılacak ve üretim sürecinde kimyasal ve boyalarla oluşan atık sıfıra yakın olacaktır.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waste2fres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95" y="2000706"/>
            <a:ext cx="1609343" cy="108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66" y="3972153"/>
            <a:ext cx="5024811" cy="239673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603" y="1272273"/>
            <a:ext cx="3810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4276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827796-B0FD-C049-97C8-C920C14BAAF4}"/>
              </a:ext>
            </a:extLst>
          </p:cNvPr>
          <p:cNvSpPr txBox="1">
            <a:spLocks/>
          </p:cNvSpPr>
          <p:nvPr/>
        </p:nvSpPr>
        <p:spPr>
          <a:xfrm>
            <a:off x="1630273" y="294143"/>
            <a:ext cx="11653371" cy="1199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PROJELER – 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UFUK AVRUPA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857301" y="2132414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👉Proje Adı: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"COZMOS" (</a:t>
            </a:r>
            <a:r>
              <a:rPr kumimoji="0" lang="tr-T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Efficient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CO2 </a:t>
            </a:r>
            <a:r>
              <a:rPr kumimoji="0" lang="tr-T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conversion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-T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-T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multisite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-T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Zeolite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-Metal </a:t>
            </a:r>
            <a:r>
              <a:rPr kumimoji="0" lang="tr-T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nanocatalysts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-T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-T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fuels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-T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-T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OlefinS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tr-TR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👉Bütçe: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€ 4.752.386,25</a:t>
            </a:r>
            <a:endParaRPr kumimoji="0" lang="tr-TR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</a:t>
            </a:r>
            <a:r>
              <a:rPr kumimoji="0" lang="tr-TR" sz="1800" b="0" i="0" u="sng" strike="noStrike" kern="1200" cap="none" spc="0" normalizeH="0" baseline="0" noProof="0" dirty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Uygulama Süresi: </a:t>
            </a: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 Mayıs 2019-30 Nisan 2023</a:t>
            </a:r>
            <a:endParaRPr kumimoji="0" lang="tr-TR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</a:t>
            </a:r>
            <a:r>
              <a:rPr kumimoji="0" lang="tr-TR" sz="1800" b="0" i="0" u="sng" strike="noStrike" kern="1200" cap="none" spc="0" normalizeH="0" baseline="0" noProof="0" dirty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Koordinatör: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Oslo Üniversitesi (Norveç)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 </a:t>
            </a:r>
            <a:r>
              <a:rPr kumimoji="0" lang="tr-TR" sz="1800" b="0" i="0" u="sng" strike="noStrike" kern="1200" cap="none" spc="0" normalizeH="0" baseline="0" noProof="0" dirty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Türk Ortaklar: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Türkiye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Petrol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Rafinerileri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A.Ş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(toplam 9 ülkeden 10 ortak)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</a:t>
            </a:r>
            <a:r>
              <a:rPr kumimoji="0" lang="tr-TR" sz="1800" b="0" i="0" u="sng" strike="noStrike" kern="1200" cap="none" spc="0" normalizeH="0" baseline="0" noProof="0" dirty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Küme </a:t>
            </a:r>
            <a:r>
              <a:rPr kumimoji="0" lang="tr-TR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: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İklim, Enerji ve </a:t>
            </a:r>
            <a:r>
              <a:rPr kumimoji="0" lang="tr-T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Mobilite</a:t>
            </a:r>
            <a:endParaRPr kumimoji="0" lang="tr-TR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Önemli bir sera gazı olan karbondioksiti önce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metanole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ardından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propan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ve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propilen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hedef ürünlerine dönüştüren iki aşamalı prosese yönelik katalizörler geliştirilecektir.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teknoloji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yenilenebilir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enerji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kaynakları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kullanılarak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karbondioksitin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dönüşümünün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sağlanması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böylece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ısıtma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pişirme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ulaşımda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kullanılmak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üzere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kolayca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depolanabilen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yakıt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olan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propan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veya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hafif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plastiklerin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temelini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oluşturan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propilenin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ekonomik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şekilde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üretimi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mümkün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olacaktır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358" y="2716263"/>
            <a:ext cx="3952762" cy="105140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/>
          <a:srcRect b="7219"/>
          <a:stretch/>
        </p:blipFill>
        <p:spPr>
          <a:xfrm>
            <a:off x="977884" y="1114995"/>
            <a:ext cx="9758834" cy="94735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02" y="4256072"/>
            <a:ext cx="5471769" cy="166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3463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827796-B0FD-C049-97C8-C920C14BAAF4}"/>
              </a:ext>
            </a:extLst>
          </p:cNvPr>
          <p:cNvSpPr txBox="1">
            <a:spLocks/>
          </p:cNvSpPr>
          <p:nvPr/>
        </p:nvSpPr>
        <p:spPr>
          <a:xfrm>
            <a:off x="1630273" y="294143"/>
            <a:ext cx="11653371" cy="1199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PROJELER – 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UFUK 2020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857301" y="2132414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👉Proje Adı: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ALBATROSS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“Enhancing the electric and hybrid-electric vehicle market with new generation battery systems” </a:t>
            </a:r>
            <a:endParaRPr kumimoji="0" lang="tr-TR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</a:t>
            </a:r>
            <a:r>
              <a:rPr kumimoji="0" lang="tr-TR" sz="1800" b="0" i="0" u="sng" strike="noStrike" kern="1200" cap="none" spc="0" normalizeH="0" baseline="0" noProof="0" dirty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Bütçe: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€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818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442,50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</a:t>
            </a:r>
            <a:r>
              <a:rPr kumimoji="0" lang="tr-TR" sz="1800" b="0" i="0" u="sng" strike="noStrike" kern="1200" cap="none" spc="0" normalizeH="0" baseline="0" noProof="0" dirty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Uygulama Süresi: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Ocak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-3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Aralık 2024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👉Koordinatör: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Yeşilova Holding AŞ AR-GE Merkezi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</a:t>
            </a:r>
            <a:r>
              <a:rPr kumimoji="0" lang="tr-TR" sz="1800" b="0" i="0" u="sng" strike="noStrike" kern="1200" cap="none" spc="0" normalizeH="0" baseline="0" noProof="0" dirty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Diğer Türk Ortaklar: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rcedes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-Benz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Türk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AŞ, FEV TR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Otomotiv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Ford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Otomotiv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Sanayi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(toplam 10 ülkeden 21 ortak)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👉Küme :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Akıllı, Yeşil ve Entegre Ulaşım (Ufuk 2020)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6B94C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👉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Elektrikli ve </a:t>
            </a:r>
            <a:r>
              <a:rPr kumimoji="0" lang="tr-T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hibrit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-elektrikli binek araç piyasasına yenilikçi çözümleri ile yön verecek, modüler, hafif, menzili arttırılmış, yeni nesil termal yönetim sistemleri ile hızlı şarj edilebilir, uygun maliyetli, verimli ve güvenilir batarya sistemlerinin geliştiriliyor. 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97" y="4302152"/>
            <a:ext cx="4404049" cy="152358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486" y="21324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4149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B06B-FB63-420E-B15E-84AE6C0F60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5537" y="286469"/>
            <a:ext cx="11653371" cy="119933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KATILIM ÖNCESİ </a:t>
            </a:r>
            <a:r>
              <a:rPr lang="en-GB" sz="28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YARDIM </a:t>
            </a:r>
            <a:r>
              <a:rPr lang="en-GB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(IPA)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448B01-2B63-4B48-8E11-452802BC80D7}"/>
              </a:ext>
            </a:extLst>
          </p:cNvPr>
          <p:cNvGrpSpPr/>
          <p:nvPr/>
        </p:nvGrpSpPr>
        <p:grpSpPr>
          <a:xfrm>
            <a:off x="9112583" y="1626802"/>
            <a:ext cx="3245739" cy="3562570"/>
            <a:chOff x="9112583" y="1626802"/>
            <a:chExt cx="3245739" cy="35625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7EB5F2-99F8-1B47-ACFA-12063581F9C1}"/>
                </a:ext>
              </a:extLst>
            </p:cNvPr>
            <p:cNvSpPr txBox="1"/>
            <p:nvPr/>
          </p:nvSpPr>
          <p:spPr>
            <a:xfrm>
              <a:off x="9112583" y="4266042"/>
              <a:ext cx="32457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IPA III DÖNEMİ (2021-2027)</a:t>
              </a:r>
              <a:endParaRPr lang="tr-TR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pPr algn="ctr"/>
              <a:r>
                <a:rPr lang="tr-TR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7 ülke için toplam</a:t>
              </a:r>
            </a:p>
            <a:p>
              <a:pPr algn="ctr"/>
              <a:r>
                <a:rPr lang="tr-TR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14,2 Milyar Euro</a:t>
              </a:r>
              <a:endPara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pic>
          <p:nvPicPr>
            <p:cNvPr id="13" name="Resim 29">
              <a:extLst>
                <a:ext uri="{FF2B5EF4-FFF2-40B4-BE49-F238E27FC236}">
                  <a16:creationId xmlns:a16="http://schemas.microsoft.com/office/drawing/2014/main" id="{C45AB6B5-A940-A04D-9D6E-CDDF0080C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6126" y="1626802"/>
              <a:ext cx="2609306" cy="2572653"/>
            </a:xfrm>
            <a:prstGeom prst="rect">
              <a:avLst/>
            </a:prstGeom>
          </p:spPr>
        </p:pic>
      </p:grpSp>
      <p:sp>
        <p:nvSpPr>
          <p:cNvPr id="16" name="Sağ Ayraç 1">
            <a:extLst>
              <a:ext uri="{FF2B5EF4-FFF2-40B4-BE49-F238E27FC236}">
                <a16:creationId xmlns:a16="http://schemas.microsoft.com/office/drawing/2014/main" id="{B750E24F-96E2-6941-8B2F-C2D74D9026B2}"/>
              </a:ext>
            </a:extLst>
          </p:cNvPr>
          <p:cNvSpPr/>
          <p:nvPr/>
        </p:nvSpPr>
        <p:spPr>
          <a:xfrm rot="5400000">
            <a:off x="3953298" y="767094"/>
            <a:ext cx="1188000" cy="881978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999B1F-39ED-1740-8927-F0B304CF5731}"/>
              </a:ext>
            </a:extLst>
          </p:cNvPr>
          <p:cNvSpPr txBox="1"/>
          <p:nvPr/>
        </p:nvSpPr>
        <p:spPr>
          <a:xfrm>
            <a:off x="5619406" y="4191788"/>
            <a:ext cx="3245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IPA II DÖNEMİ (2014-2020)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3,2 </a:t>
            </a:r>
            <a:r>
              <a:rPr lang="en-US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Milyar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Euro </a:t>
            </a:r>
            <a:endParaRPr lang="tr-TR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1" name="Resim 24">
            <a:extLst>
              <a:ext uri="{FF2B5EF4-FFF2-40B4-BE49-F238E27FC236}">
                <a16:creationId xmlns:a16="http://schemas.microsoft.com/office/drawing/2014/main" id="{26D26942-1FE6-0A43-B8DE-B40B36717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8" y="1511578"/>
            <a:ext cx="2610736" cy="2606088"/>
          </a:xfrm>
          <a:prstGeom prst="rect">
            <a:avLst/>
          </a:prstGeom>
        </p:spPr>
      </p:pic>
      <p:pic>
        <p:nvPicPr>
          <p:cNvPr id="12" name="Resim 27">
            <a:extLst>
              <a:ext uri="{FF2B5EF4-FFF2-40B4-BE49-F238E27FC236}">
                <a16:creationId xmlns:a16="http://schemas.microsoft.com/office/drawing/2014/main" id="{63500754-147B-8344-A32B-544756F51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386" y="1591914"/>
            <a:ext cx="2714760" cy="2572653"/>
          </a:xfrm>
          <a:prstGeom prst="rect">
            <a:avLst/>
          </a:prstGeom>
        </p:spPr>
      </p:pic>
      <p:pic>
        <p:nvPicPr>
          <p:cNvPr id="14" name="Resim 27">
            <a:extLst>
              <a:ext uri="{FF2B5EF4-FFF2-40B4-BE49-F238E27FC236}">
                <a16:creationId xmlns:a16="http://schemas.microsoft.com/office/drawing/2014/main" id="{B842271D-CDB7-6540-AAAF-5DEACAF6D7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63" y="1564964"/>
            <a:ext cx="2613076" cy="2572653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AA3962F2-0680-EF41-A9F4-5EBDC3443990}"/>
              </a:ext>
            </a:extLst>
          </p:cNvPr>
          <p:cNvSpPr txBox="1"/>
          <p:nvPr/>
        </p:nvSpPr>
        <p:spPr>
          <a:xfrm>
            <a:off x="-130276" y="4196825"/>
            <a:ext cx="324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KATILIM ÖNCESİ DESTEK 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(20</a:t>
            </a:r>
            <a:r>
              <a:rPr lang="tr-TR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02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-20</a:t>
            </a:r>
            <a:r>
              <a:rPr lang="tr-TR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06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  <a:p>
            <a:pPr algn="ctr"/>
            <a:r>
              <a:rPr lang="tr-TR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1,3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Milyar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Euro </a:t>
            </a:r>
            <a:endParaRPr lang="tr-TR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16957E0B-B153-F141-A49A-553F16F51BAC}"/>
              </a:ext>
            </a:extLst>
          </p:cNvPr>
          <p:cNvSpPr txBox="1"/>
          <p:nvPr/>
        </p:nvSpPr>
        <p:spPr>
          <a:xfrm>
            <a:off x="2909492" y="5769237"/>
            <a:ext cx="3656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Toplam 9,2 Milyar Euro </a:t>
            </a:r>
            <a:endParaRPr lang="en-US" sz="24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27E5EF-3BC1-824A-9D8C-53130503CC3A}"/>
              </a:ext>
            </a:extLst>
          </p:cNvPr>
          <p:cNvSpPr txBox="1"/>
          <p:nvPr/>
        </p:nvSpPr>
        <p:spPr>
          <a:xfrm>
            <a:off x="2691168" y="4307833"/>
            <a:ext cx="3245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IPA I DÖNEMİ (2007-2013)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4,7 </a:t>
            </a:r>
            <a:r>
              <a:rPr lang="en-US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Milyar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Euro </a:t>
            </a:r>
            <a:endParaRPr lang="tr-TR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FF4FFC-64FC-DA4C-91E4-E854E4FC7745}"/>
              </a:ext>
            </a:extLst>
          </p:cNvPr>
          <p:cNvSpPr/>
          <p:nvPr/>
        </p:nvSpPr>
        <p:spPr>
          <a:xfrm>
            <a:off x="4682362" y="2702906"/>
            <a:ext cx="180584" cy="303530"/>
          </a:xfrm>
          <a:prstGeom prst="rect">
            <a:avLst/>
          </a:prstGeom>
          <a:solidFill>
            <a:srgbClr val="041B36"/>
          </a:solidFill>
          <a:ln>
            <a:solidFill>
              <a:srgbClr val="041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825246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E2207002-5924-7A48-9310-0550CBB35D6E}"/>
              </a:ext>
            </a:extLst>
          </p:cNvPr>
          <p:cNvSpPr>
            <a:spLocks/>
          </p:cNvSpPr>
          <p:nvPr/>
        </p:nvSpPr>
        <p:spPr bwMode="auto">
          <a:xfrm>
            <a:off x="48658" y="1052453"/>
            <a:ext cx="5571067" cy="54876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153F6A">
              <a:alpha val="25000"/>
            </a:srgbClr>
          </a:solidFill>
          <a:ln>
            <a:noFill/>
          </a:ln>
          <a:effectLst>
            <a:softEdge rad="1270000"/>
          </a:effectLst>
        </p:spPr>
        <p:txBody>
          <a:bodyPr lIns="19050" tIns="19050" rIns="19050" bIns="190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altLang="en-TR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67D0B70-BA62-9341-B25A-F746C1AF4F82}"/>
              </a:ext>
            </a:extLst>
          </p:cNvPr>
          <p:cNvSpPr txBox="1">
            <a:spLocks/>
          </p:cNvSpPr>
          <p:nvPr/>
        </p:nvSpPr>
        <p:spPr>
          <a:xfrm>
            <a:off x="1685537" y="286469"/>
            <a:ext cx="11653371" cy="1199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DİJİTAL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AVRUPA PROGRAMI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16FF7E-4CCB-1B4E-BC40-CF75D97B4DE7}"/>
              </a:ext>
            </a:extLst>
          </p:cNvPr>
          <p:cNvSpPr/>
          <p:nvPr/>
        </p:nvSpPr>
        <p:spPr>
          <a:xfrm>
            <a:off x="6164526" y="4645850"/>
            <a:ext cx="20319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7,59 </a:t>
            </a:r>
            <a:r>
              <a:rPr kumimoji="0" lang="tr-TR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Milyar</a:t>
            </a: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ED2B343-724D-DB4C-B7AC-5D5F201E7572}"/>
              </a:ext>
            </a:extLst>
          </p:cNvPr>
          <p:cNvSpPr/>
          <p:nvPr/>
        </p:nvSpPr>
        <p:spPr>
          <a:xfrm>
            <a:off x="8541604" y="4541039"/>
            <a:ext cx="763619" cy="76361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57150"/>
                </a:moveTo>
                <a:cubicBezTo>
                  <a:pt x="117872" y="57150"/>
                  <a:pt x="121295" y="57373"/>
                  <a:pt x="124569" y="57820"/>
                </a:cubicBezTo>
                <a:cubicBezTo>
                  <a:pt x="127844" y="58266"/>
                  <a:pt x="130671" y="58787"/>
                  <a:pt x="133053" y="59383"/>
                </a:cubicBezTo>
                <a:cubicBezTo>
                  <a:pt x="135434" y="59978"/>
                  <a:pt x="137666" y="60648"/>
                  <a:pt x="139750" y="61392"/>
                </a:cubicBezTo>
                <a:cubicBezTo>
                  <a:pt x="141833" y="62136"/>
                  <a:pt x="143545" y="63029"/>
                  <a:pt x="144884" y="64071"/>
                </a:cubicBezTo>
                <a:cubicBezTo>
                  <a:pt x="146224" y="65112"/>
                  <a:pt x="147415" y="66080"/>
                  <a:pt x="148456" y="66973"/>
                </a:cubicBezTo>
                <a:cubicBezTo>
                  <a:pt x="149498" y="67866"/>
                  <a:pt x="150317" y="68759"/>
                  <a:pt x="150912" y="69652"/>
                </a:cubicBezTo>
                <a:cubicBezTo>
                  <a:pt x="151507" y="70545"/>
                  <a:pt x="152028" y="71289"/>
                  <a:pt x="152475" y="71884"/>
                </a:cubicBezTo>
                <a:cubicBezTo>
                  <a:pt x="152921" y="72479"/>
                  <a:pt x="153293" y="72926"/>
                  <a:pt x="153591" y="73224"/>
                </a:cubicBezTo>
                <a:lnTo>
                  <a:pt x="153591" y="74117"/>
                </a:lnTo>
                <a:lnTo>
                  <a:pt x="146447" y="75902"/>
                </a:lnTo>
                <a:cubicBezTo>
                  <a:pt x="146149" y="75010"/>
                  <a:pt x="145554" y="73893"/>
                  <a:pt x="144661" y="72554"/>
                </a:cubicBezTo>
                <a:cubicBezTo>
                  <a:pt x="143768" y="71214"/>
                  <a:pt x="140568" y="69503"/>
                  <a:pt x="135062" y="67419"/>
                </a:cubicBezTo>
                <a:cubicBezTo>
                  <a:pt x="129555" y="65336"/>
                  <a:pt x="122635" y="64294"/>
                  <a:pt x="114300" y="64294"/>
                </a:cubicBezTo>
                <a:cubicBezTo>
                  <a:pt x="94655" y="64294"/>
                  <a:pt x="82377" y="73670"/>
                  <a:pt x="77465" y="92422"/>
                </a:cubicBezTo>
                <a:lnTo>
                  <a:pt x="76212" y="103585"/>
                </a:lnTo>
                <a:lnTo>
                  <a:pt x="121444" y="103585"/>
                </a:lnTo>
                <a:lnTo>
                  <a:pt x="121444" y="110728"/>
                </a:lnTo>
                <a:lnTo>
                  <a:pt x="75411" y="110728"/>
                </a:lnTo>
                <a:lnTo>
                  <a:pt x="75010" y="114300"/>
                </a:lnTo>
                <a:lnTo>
                  <a:pt x="75411" y="117872"/>
                </a:lnTo>
                <a:lnTo>
                  <a:pt x="121444" y="117872"/>
                </a:lnTo>
                <a:lnTo>
                  <a:pt x="121444" y="125016"/>
                </a:lnTo>
                <a:lnTo>
                  <a:pt x="76212" y="125016"/>
                </a:lnTo>
                <a:lnTo>
                  <a:pt x="77465" y="136178"/>
                </a:lnTo>
                <a:cubicBezTo>
                  <a:pt x="82377" y="154930"/>
                  <a:pt x="94655" y="164306"/>
                  <a:pt x="114300" y="164306"/>
                </a:cubicBezTo>
                <a:cubicBezTo>
                  <a:pt x="122635" y="164306"/>
                  <a:pt x="129481" y="163339"/>
                  <a:pt x="134839" y="161404"/>
                </a:cubicBezTo>
                <a:cubicBezTo>
                  <a:pt x="140196" y="159469"/>
                  <a:pt x="143471" y="157460"/>
                  <a:pt x="144661" y="155377"/>
                </a:cubicBezTo>
                <a:lnTo>
                  <a:pt x="146447" y="152698"/>
                </a:lnTo>
                <a:lnTo>
                  <a:pt x="153591" y="154484"/>
                </a:lnTo>
                <a:lnTo>
                  <a:pt x="153591" y="155377"/>
                </a:lnTo>
                <a:cubicBezTo>
                  <a:pt x="153293" y="155674"/>
                  <a:pt x="152921" y="156121"/>
                  <a:pt x="152475" y="156716"/>
                </a:cubicBezTo>
                <a:cubicBezTo>
                  <a:pt x="152028" y="157311"/>
                  <a:pt x="151507" y="158056"/>
                  <a:pt x="150912" y="158949"/>
                </a:cubicBezTo>
                <a:cubicBezTo>
                  <a:pt x="150317" y="159842"/>
                  <a:pt x="149498" y="160735"/>
                  <a:pt x="148456" y="161627"/>
                </a:cubicBezTo>
                <a:cubicBezTo>
                  <a:pt x="147415" y="162520"/>
                  <a:pt x="146224" y="163488"/>
                  <a:pt x="144884" y="164530"/>
                </a:cubicBezTo>
                <a:cubicBezTo>
                  <a:pt x="143545" y="165571"/>
                  <a:pt x="141833" y="166464"/>
                  <a:pt x="139750" y="167209"/>
                </a:cubicBezTo>
                <a:cubicBezTo>
                  <a:pt x="137666" y="167953"/>
                  <a:pt x="135434" y="168622"/>
                  <a:pt x="133053" y="169218"/>
                </a:cubicBezTo>
                <a:cubicBezTo>
                  <a:pt x="130671" y="169813"/>
                  <a:pt x="127844" y="170334"/>
                  <a:pt x="124569" y="170780"/>
                </a:cubicBezTo>
                <a:cubicBezTo>
                  <a:pt x="121295" y="171227"/>
                  <a:pt x="117872" y="171450"/>
                  <a:pt x="114300" y="171450"/>
                </a:cubicBezTo>
                <a:cubicBezTo>
                  <a:pt x="99417" y="171450"/>
                  <a:pt x="87958" y="166539"/>
                  <a:pt x="79921" y="156716"/>
                </a:cubicBezTo>
                <a:cubicBezTo>
                  <a:pt x="75903" y="151805"/>
                  <a:pt x="72889" y="145814"/>
                  <a:pt x="70880" y="138745"/>
                </a:cubicBezTo>
                <a:lnTo>
                  <a:pt x="69187" y="125016"/>
                </a:lnTo>
                <a:lnTo>
                  <a:pt x="53578" y="125016"/>
                </a:lnTo>
                <a:lnTo>
                  <a:pt x="53578" y="117872"/>
                </a:lnTo>
                <a:lnTo>
                  <a:pt x="68306" y="117872"/>
                </a:lnTo>
                <a:lnTo>
                  <a:pt x="67866" y="114300"/>
                </a:lnTo>
                <a:lnTo>
                  <a:pt x="68306" y="110728"/>
                </a:lnTo>
                <a:lnTo>
                  <a:pt x="53578" y="110728"/>
                </a:lnTo>
                <a:lnTo>
                  <a:pt x="53578" y="103585"/>
                </a:lnTo>
                <a:lnTo>
                  <a:pt x="69187" y="103585"/>
                </a:lnTo>
                <a:lnTo>
                  <a:pt x="70880" y="89855"/>
                </a:lnTo>
                <a:cubicBezTo>
                  <a:pt x="72889" y="82786"/>
                  <a:pt x="75903" y="76795"/>
                  <a:pt x="79921" y="71884"/>
                </a:cubicBezTo>
                <a:cubicBezTo>
                  <a:pt x="87958" y="62061"/>
                  <a:pt x="99417" y="57150"/>
                  <a:pt x="114300" y="57150"/>
                </a:cubicBez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31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3" y="1628569"/>
            <a:ext cx="4675625" cy="3901858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5887233" y="1741118"/>
            <a:ext cx="51481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Dijital Avrupa Programı, yapay zeka, siber güvenlik, gelişmiş bilgi işlem, veri altyapıları, veri yönetişimi ve işleme ile bu teknolojilerin konuşlandırılması ve bunların enerji,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iklim değişikliği ve çevre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imalat, tarım ve sağlık gibi kritik sektörler için en iyi şekilde kullanılması için AB'nin dijital kapasitesini güçlendirmeyi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amaçlamaktadır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5887233" y="4024480"/>
            <a:ext cx="5022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Programın 2021-2027 dönemindeki toplam bütçesi: </a:t>
            </a:r>
          </a:p>
        </p:txBody>
      </p:sp>
    </p:spTree>
    <p:extLst>
      <p:ext uri="{BB962C8B-B14F-4D97-AF65-F5344CB8AC3E}">
        <p14:creationId xmlns:p14="http://schemas.microsoft.com/office/powerpoint/2010/main" val="30656000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AutoShape 3">
            <a:extLst>
              <a:ext uri="{FF2B5EF4-FFF2-40B4-BE49-F238E27FC236}">
                <a16:creationId xmlns:a16="http://schemas.microsoft.com/office/drawing/2014/main" id="{A3DA7756-FB1A-3B49-8D8A-D8799D2A4680}"/>
              </a:ext>
            </a:extLst>
          </p:cNvPr>
          <p:cNvSpPr>
            <a:spLocks/>
          </p:cNvSpPr>
          <p:nvPr/>
        </p:nvSpPr>
        <p:spPr bwMode="auto">
          <a:xfrm>
            <a:off x="-17476" y="0"/>
            <a:ext cx="9128919" cy="616505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13182" y="21600"/>
                </a:lnTo>
                <a:lnTo>
                  <a:pt x="0" y="21600"/>
                </a:lnTo>
              </a:path>
            </a:pathLst>
          </a:custGeom>
          <a:noFill/>
          <a:ln w="50800" cap="flat" cmpd="sng">
            <a:solidFill>
              <a:srgbClr val="0A294A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endParaRPr lang="en-TR" altLang="en-TR" sz="15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317" name="AutoShape 5">
            <a:extLst>
              <a:ext uri="{FF2B5EF4-FFF2-40B4-BE49-F238E27FC236}">
                <a16:creationId xmlns:a16="http://schemas.microsoft.com/office/drawing/2014/main" id="{780D204E-CDD0-7F4A-A966-1674FBCEB307}"/>
              </a:ext>
            </a:extLst>
          </p:cNvPr>
          <p:cNvSpPr>
            <a:spLocks/>
          </p:cNvSpPr>
          <p:nvPr/>
        </p:nvSpPr>
        <p:spPr bwMode="auto">
          <a:xfrm>
            <a:off x="0" y="1043543"/>
            <a:ext cx="8088313" cy="45555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13182" y="21600"/>
                </a:lnTo>
                <a:lnTo>
                  <a:pt x="0" y="21600"/>
                </a:ln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solidFill>
            <a:srgbClr val="0A29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endParaRPr lang="en-TR" altLang="en-TR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22" name="Oval 10">
            <a:extLst>
              <a:ext uri="{FF2B5EF4-FFF2-40B4-BE49-F238E27FC236}">
                <a16:creationId xmlns:a16="http://schemas.microsoft.com/office/drawing/2014/main" id="{4EB92BB4-899C-6A49-A8BF-F8EAA5BD8E46}"/>
              </a:ext>
            </a:extLst>
          </p:cNvPr>
          <p:cNvSpPr>
            <a:spLocks/>
          </p:cNvSpPr>
          <p:nvPr/>
        </p:nvSpPr>
        <p:spPr bwMode="auto">
          <a:xfrm>
            <a:off x="4696619" y="1289050"/>
            <a:ext cx="127000" cy="127000"/>
          </a:xfrm>
          <a:prstGeom prst="ellipse">
            <a:avLst/>
          </a:prstGeom>
          <a:solidFill>
            <a:srgbClr val="041B3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endParaRPr lang="en-TR" altLang="en-TR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29" name="Oval 17">
            <a:extLst>
              <a:ext uri="{FF2B5EF4-FFF2-40B4-BE49-F238E27FC236}">
                <a16:creationId xmlns:a16="http://schemas.microsoft.com/office/drawing/2014/main" id="{5D3C3746-5683-954B-82FF-F45984DA4D1D}"/>
              </a:ext>
            </a:extLst>
          </p:cNvPr>
          <p:cNvSpPr>
            <a:spLocks/>
          </p:cNvSpPr>
          <p:nvPr/>
        </p:nvSpPr>
        <p:spPr bwMode="auto">
          <a:xfrm>
            <a:off x="4696619" y="1546225"/>
            <a:ext cx="127000" cy="127000"/>
          </a:xfrm>
          <a:prstGeom prst="ellipse">
            <a:avLst/>
          </a:prstGeom>
          <a:solidFill>
            <a:srgbClr val="041B3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endParaRPr lang="en-TR" altLang="en-TR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888EC6-6D15-D046-88E3-B7104C60FBA8}"/>
              </a:ext>
            </a:extLst>
          </p:cNvPr>
          <p:cNvGrpSpPr/>
          <p:nvPr/>
        </p:nvGrpSpPr>
        <p:grpSpPr>
          <a:xfrm>
            <a:off x="4953000" y="1289050"/>
            <a:ext cx="1397794" cy="384175"/>
            <a:chOff x="4953000" y="1289050"/>
            <a:chExt cx="1397794" cy="384175"/>
          </a:xfrm>
        </p:grpSpPr>
        <p:sp>
          <p:nvSpPr>
            <p:cNvPr id="13323" name="Oval 11">
              <a:extLst>
                <a:ext uri="{FF2B5EF4-FFF2-40B4-BE49-F238E27FC236}">
                  <a16:creationId xmlns:a16="http://schemas.microsoft.com/office/drawing/2014/main" id="{FC99DE70-EE51-BD4A-9942-733ABCE4B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0" y="1289050"/>
              <a:ext cx="127000" cy="127000"/>
            </a:xfrm>
            <a:prstGeom prst="ellipse">
              <a:avLst/>
            </a:prstGeom>
            <a:solidFill>
              <a:srgbClr val="041B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endParaRPr lang="en-TR" altLang="en-TR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324" name="Oval 12">
              <a:extLst>
                <a:ext uri="{FF2B5EF4-FFF2-40B4-BE49-F238E27FC236}">
                  <a16:creationId xmlns:a16="http://schemas.microsoft.com/office/drawing/2014/main" id="{57680278-BE99-5640-9BE6-80A6C7835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825" y="1289050"/>
              <a:ext cx="127000" cy="127000"/>
            </a:xfrm>
            <a:prstGeom prst="ellipse">
              <a:avLst/>
            </a:prstGeom>
            <a:solidFill>
              <a:srgbClr val="041B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endParaRPr lang="en-TR" altLang="en-TR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325" name="Oval 13">
              <a:extLst>
                <a:ext uri="{FF2B5EF4-FFF2-40B4-BE49-F238E27FC236}">
                  <a16:creationId xmlns:a16="http://schemas.microsoft.com/office/drawing/2014/main" id="{1E21A817-FB8E-F44B-A53F-9F241B2B2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0207" y="1289050"/>
              <a:ext cx="127000" cy="127000"/>
            </a:xfrm>
            <a:prstGeom prst="ellipse">
              <a:avLst/>
            </a:prstGeom>
            <a:solidFill>
              <a:srgbClr val="041B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endParaRPr lang="en-TR" altLang="en-TR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326" name="Oval 14">
              <a:extLst>
                <a:ext uri="{FF2B5EF4-FFF2-40B4-BE49-F238E27FC236}">
                  <a16:creationId xmlns:a16="http://schemas.microsoft.com/office/drawing/2014/main" id="{5EABC5E6-B56D-3947-8006-0164460C0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588" y="1289050"/>
              <a:ext cx="127000" cy="127000"/>
            </a:xfrm>
            <a:prstGeom prst="ellipse">
              <a:avLst/>
            </a:prstGeom>
            <a:solidFill>
              <a:srgbClr val="041B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endParaRPr lang="en-TR" altLang="en-TR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327" name="Oval 15">
              <a:extLst>
                <a:ext uri="{FF2B5EF4-FFF2-40B4-BE49-F238E27FC236}">
                  <a16:creationId xmlns:a16="http://schemas.microsoft.com/office/drawing/2014/main" id="{D9626F35-6766-1946-81B3-158522C18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619" y="1289050"/>
              <a:ext cx="127000" cy="127000"/>
            </a:xfrm>
            <a:prstGeom prst="ellipse">
              <a:avLst/>
            </a:prstGeom>
            <a:solidFill>
              <a:srgbClr val="041B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endParaRPr lang="en-TR" altLang="en-TR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328" name="Oval 16">
              <a:extLst>
                <a:ext uri="{FF2B5EF4-FFF2-40B4-BE49-F238E27FC236}">
                  <a16:creationId xmlns:a16="http://schemas.microsoft.com/office/drawing/2014/main" id="{36EAFE0A-8E27-D34D-B41A-318F056AC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794" y="1289050"/>
              <a:ext cx="127000" cy="127000"/>
            </a:xfrm>
            <a:prstGeom prst="ellipse">
              <a:avLst/>
            </a:prstGeom>
            <a:solidFill>
              <a:srgbClr val="041B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endParaRPr lang="en-TR" altLang="en-TR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330" name="Oval 18">
              <a:extLst>
                <a:ext uri="{FF2B5EF4-FFF2-40B4-BE49-F238E27FC236}">
                  <a16:creationId xmlns:a16="http://schemas.microsoft.com/office/drawing/2014/main" id="{53ABF614-D783-6647-AB18-087803082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0" y="1546225"/>
              <a:ext cx="127000" cy="127000"/>
            </a:xfrm>
            <a:prstGeom prst="ellipse">
              <a:avLst/>
            </a:prstGeom>
            <a:solidFill>
              <a:srgbClr val="041B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endParaRPr lang="en-TR" altLang="en-TR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331" name="Oval 19">
              <a:extLst>
                <a:ext uri="{FF2B5EF4-FFF2-40B4-BE49-F238E27FC236}">
                  <a16:creationId xmlns:a16="http://schemas.microsoft.com/office/drawing/2014/main" id="{41BE0739-34C6-6D42-A834-DE4A59519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825" y="1546225"/>
              <a:ext cx="127000" cy="127000"/>
            </a:xfrm>
            <a:prstGeom prst="ellipse">
              <a:avLst/>
            </a:prstGeom>
            <a:solidFill>
              <a:srgbClr val="041B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endParaRPr lang="en-TR" altLang="en-TR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332" name="Oval 20">
              <a:extLst>
                <a:ext uri="{FF2B5EF4-FFF2-40B4-BE49-F238E27FC236}">
                  <a16:creationId xmlns:a16="http://schemas.microsoft.com/office/drawing/2014/main" id="{5B2059CA-278A-6740-A76F-2FBDC72BB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0207" y="1546225"/>
              <a:ext cx="127000" cy="127000"/>
            </a:xfrm>
            <a:prstGeom prst="ellipse">
              <a:avLst/>
            </a:prstGeom>
            <a:solidFill>
              <a:srgbClr val="041B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endParaRPr lang="en-TR" altLang="en-TR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333" name="Oval 21">
              <a:extLst>
                <a:ext uri="{FF2B5EF4-FFF2-40B4-BE49-F238E27FC236}">
                  <a16:creationId xmlns:a16="http://schemas.microsoft.com/office/drawing/2014/main" id="{6AAFE70C-3E13-8041-9AF7-1EF0C1322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588" y="1546225"/>
              <a:ext cx="127000" cy="127000"/>
            </a:xfrm>
            <a:prstGeom prst="ellipse">
              <a:avLst/>
            </a:prstGeom>
            <a:solidFill>
              <a:srgbClr val="041B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endParaRPr lang="en-TR" altLang="en-TR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334" name="Oval 22">
              <a:extLst>
                <a:ext uri="{FF2B5EF4-FFF2-40B4-BE49-F238E27FC236}">
                  <a16:creationId xmlns:a16="http://schemas.microsoft.com/office/drawing/2014/main" id="{12845D63-9939-5543-850A-1C4D90337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619" y="1546225"/>
              <a:ext cx="127000" cy="127000"/>
            </a:xfrm>
            <a:prstGeom prst="ellipse">
              <a:avLst/>
            </a:prstGeom>
            <a:solidFill>
              <a:srgbClr val="041B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endParaRPr lang="en-TR" altLang="en-TR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335" name="Oval 23">
              <a:extLst>
                <a:ext uri="{FF2B5EF4-FFF2-40B4-BE49-F238E27FC236}">
                  <a16:creationId xmlns:a16="http://schemas.microsoft.com/office/drawing/2014/main" id="{8ADF2FF5-0564-3945-94FB-0F80559CD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794" y="1546225"/>
              <a:ext cx="127000" cy="127000"/>
            </a:xfrm>
            <a:prstGeom prst="ellipse">
              <a:avLst/>
            </a:prstGeom>
            <a:solidFill>
              <a:srgbClr val="041B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endParaRPr lang="en-TR" altLang="en-TR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6993856-BC09-F54B-BEAC-7C541AF825D6}"/>
              </a:ext>
            </a:extLst>
          </p:cNvPr>
          <p:cNvSpPr txBox="1">
            <a:spLocks/>
          </p:cNvSpPr>
          <p:nvPr/>
        </p:nvSpPr>
        <p:spPr>
          <a:xfrm>
            <a:off x="293260" y="2430299"/>
            <a:ext cx="10587891" cy="204445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tr-TR" sz="5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charset="0"/>
            </a:endParaRPr>
          </a:p>
          <a:p>
            <a:pPr lvl="1"/>
            <a:endParaRPr lang="tr-TR" sz="2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98F4466-EE3B-A74B-823C-9D44E0292C0E}"/>
              </a:ext>
            </a:extLst>
          </p:cNvPr>
          <p:cNvSpPr txBox="1">
            <a:spLocks/>
          </p:cNvSpPr>
          <p:nvPr/>
        </p:nvSpPr>
        <p:spPr>
          <a:xfrm>
            <a:off x="1685537" y="286469"/>
            <a:ext cx="11653371" cy="1199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GB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TÜRKİYE’NİN AVRUPA YEŞİL MUTABAKAT EYLEM PLANI </a:t>
            </a:r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7128BD7-078F-084F-A960-F5BC351F6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5" y="1066876"/>
            <a:ext cx="3208229" cy="45322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867084-FEAF-774B-84A8-A103493FC4D4}"/>
              </a:ext>
            </a:extLst>
          </p:cNvPr>
          <p:cNvGrpSpPr/>
          <p:nvPr/>
        </p:nvGrpSpPr>
        <p:grpSpPr>
          <a:xfrm>
            <a:off x="3218473" y="2031207"/>
            <a:ext cx="8943402" cy="2630977"/>
            <a:chOff x="3218473" y="2031207"/>
            <a:chExt cx="8943402" cy="2630977"/>
          </a:xfrm>
        </p:grpSpPr>
        <p:pic>
          <p:nvPicPr>
            <p:cNvPr id="60" name="Picture 59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DD07C0A7-B1B3-2845-8BD2-57EF5CB63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55" t="47882" b="31045"/>
            <a:stretch/>
          </p:blipFill>
          <p:spPr>
            <a:xfrm>
              <a:off x="3218473" y="2662156"/>
              <a:ext cx="8943402" cy="185604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9CEDF6-29F0-3749-9E41-E85700FD40FA}"/>
                </a:ext>
              </a:extLst>
            </p:cNvPr>
            <p:cNvSpPr/>
            <p:nvPr/>
          </p:nvSpPr>
          <p:spPr>
            <a:xfrm>
              <a:off x="3501489" y="2031207"/>
              <a:ext cx="8154164" cy="26309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TR" sz="28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Eylem Planı’nın “Yeşil Finansman" hedefine yönelik olarak, AB fon kaynaklı proje geliştirilmesini teşvik ve koordine etmek amacıyla  ve ilgili kurumlarımızın katılımıyla </a:t>
              </a:r>
              <a:r>
                <a:rPr lang="tr-TR" sz="2800" dirty="0" smtClean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AB Başkanlığının koordinasyonunda bir </a:t>
              </a:r>
              <a:r>
                <a:rPr lang="en-TR" sz="2800" dirty="0" smtClean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bir </a:t>
              </a:r>
              <a:r>
                <a:rPr lang="en-TR" sz="28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çalışma grubunun </a:t>
              </a:r>
              <a:r>
                <a:rPr lang="en-TR" sz="2800" dirty="0" smtClean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oluşturu</a:t>
              </a:r>
              <a:r>
                <a:rPr lang="tr-TR" sz="2800" dirty="0" err="1" smtClean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ldu</a:t>
              </a:r>
              <a:r>
                <a:rPr lang="tr-TR" sz="2800" dirty="0" smtClean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.</a:t>
              </a:r>
              <a:endParaRPr lang="en-TR" sz="28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90600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>
            <a:extLst>
              <a:ext uri="{FF2B5EF4-FFF2-40B4-BE49-F238E27FC236}">
                <a16:creationId xmlns:a16="http://schemas.microsoft.com/office/drawing/2014/main" id="{CE1C5AC4-6333-BB49-9DC9-609FA0C9F594}"/>
              </a:ext>
            </a:extLst>
          </p:cNvPr>
          <p:cNvSpPr txBox="1">
            <a:spLocks/>
          </p:cNvSpPr>
          <p:nvPr/>
        </p:nvSpPr>
        <p:spPr>
          <a:xfrm>
            <a:off x="831530" y="235041"/>
            <a:ext cx="8139056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r>
              <a:rPr lang="tr-TR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TEK PAZAR PROGRAMI (SINGLE MARKET) </a:t>
            </a:r>
            <a:br>
              <a:rPr lang="tr-TR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tr-TR" sz="28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61173E-F0AC-0F44-81DA-821554817207}"/>
              </a:ext>
            </a:extLst>
          </p:cNvPr>
          <p:cNvGrpSpPr/>
          <p:nvPr/>
        </p:nvGrpSpPr>
        <p:grpSpPr>
          <a:xfrm>
            <a:off x="2350770" y="1560605"/>
            <a:ext cx="7886700" cy="1766601"/>
            <a:chOff x="0" y="0"/>
            <a:chExt cx="7886700" cy="2191026"/>
          </a:xfrm>
          <a:scene3d>
            <a:camera prst="orthographicFront"/>
            <a:lightRig rig="flat" dir="t"/>
          </a:scene3d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80BBF2FB-CA9D-DC4A-BD55-F39FE49AE4DC}"/>
                </a:ext>
              </a:extLst>
            </p:cNvPr>
            <p:cNvSpPr/>
            <p:nvPr/>
          </p:nvSpPr>
          <p:spPr>
            <a:xfrm>
              <a:off x="0" y="0"/>
              <a:ext cx="7886700" cy="2071559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ounded Rectangle 4">
              <a:extLst>
                <a:ext uri="{FF2B5EF4-FFF2-40B4-BE49-F238E27FC236}">
                  <a16:creationId xmlns:a16="http://schemas.microsoft.com/office/drawing/2014/main" id="{8CA83CCC-522E-974F-8D89-93BC54088FEF}"/>
                </a:ext>
              </a:extLst>
            </p:cNvPr>
            <p:cNvSpPr txBox="1"/>
            <p:nvPr/>
          </p:nvSpPr>
          <p:spPr>
            <a:xfrm>
              <a:off x="1656074" y="119467"/>
              <a:ext cx="6102204" cy="20715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t" anchorCtr="0">
              <a:noAutofit/>
            </a:bodyPr>
            <a:lstStyle/>
            <a:p>
              <a:pPr marL="285750" lvl="0" indent="-285750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tr-TR" dirty="0" smtClean="0"/>
                <a:t>Genel hedefi; </a:t>
              </a:r>
              <a:r>
                <a:rPr lang="tr-TR" dirty="0"/>
                <a:t>AB’nin iç pazarının sürdürülebilir ve etkin şekilde işleyişinin sağlanmasıdır.</a:t>
              </a:r>
              <a:endParaRPr lang="tr-TR" dirty="0" smtClean="0"/>
            </a:p>
            <a:p>
              <a:pPr marL="285750" lvl="0" indent="-285750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tr-TR" dirty="0" smtClean="0"/>
                <a:t>Türkiye ‘Girişimciliğin </a:t>
              </a:r>
              <a:r>
                <a:rPr lang="tr-TR" dirty="0"/>
                <a:t>ve KOBİ’lerin </a:t>
              </a:r>
              <a:r>
                <a:rPr lang="tr-TR" dirty="0" smtClean="0"/>
                <a:t>Desteklenmesi’ Bileşenine katılım sağlıyor. </a:t>
              </a:r>
            </a:p>
            <a:p>
              <a:pPr marL="285750" lvl="0" indent="-285750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tr-TR" dirty="0" smtClean="0"/>
                <a:t>Bütçesi 1 Milyar Avro - KOSGEB</a:t>
              </a:r>
              <a:endParaRPr lang="tr-TR" sz="2000" kern="1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FFF7F6-B485-054C-BD82-36A9B154EAC4}"/>
              </a:ext>
            </a:extLst>
          </p:cNvPr>
          <p:cNvGrpSpPr/>
          <p:nvPr/>
        </p:nvGrpSpPr>
        <p:grpSpPr>
          <a:xfrm>
            <a:off x="2350769" y="3483736"/>
            <a:ext cx="7886700" cy="1813659"/>
            <a:chOff x="0" y="2279777"/>
            <a:chExt cx="7886700" cy="1813659"/>
          </a:xfrm>
          <a:scene3d>
            <a:camera prst="orthographicFront"/>
            <a:lightRig rig="flat" dir="t"/>
          </a:scene3d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4FA30CBB-AE53-704E-ABBB-CBC978ABDC38}"/>
                </a:ext>
              </a:extLst>
            </p:cNvPr>
            <p:cNvSpPr/>
            <p:nvPr/>
          </p:nvSpPr>
          <p:spPr>
            <a:xfrm>
              <a:off x="0" y="2279777"/>
              <a:ext cx="7886700" cy="1813659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ounded Rectangle 6">
              <a:extLst>
                <a:ext uri="{FF2B5EF4-FFF2-40B4-BE49-F238E27FC236}">
                  <a16:creationId xmlns:a16="http://schemas.microsoft.com/office/drawing/2014/main" id="{5F7738C3-0714-B443-B0B0-16D682EF157F}"/>
                </a:ext>
              </a:extLst>
            </p:cNvPr>
            <p:cNvSpPr txBox="1"/>
            <p:nvPr/>
          </p:nvSpPr>
          <p:spPr>
            <a:xfrm>
              <a:off x="1784495" y="2279777"/>
              <a:ext cx="6102204" cy="18136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t" anchorCtr="0">
              <a:noAutofit/>
            </a:bodyPr>
            <a:lstStyle/>
            <a:p>
              <a:pPr marL="285750" lvl="0" indent="-285750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tr-TR" dirty="0" smtClean="0"/>
                <a:t>Katılım Anlaşması Mart 2023’te imzalandı.</a:t>
              </a:r>
              <a:endParaRPr lang="tr-TR" dirty="0"/>
            </a:p>
            <a:p>
              <a:pPr marL="285750" lvl="0" indent="-285750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tr-TR" dirty="0" smtClean="0"/>
                <a:t>Başvuruya açık 1 çağrı var. </a:t>
              </a:r>
            </a:p>
            <a:p>
              <a:pPr marL="285750" lvl="0" indent="-285750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tr-TR" dirty="0" smtClean="0"/>
                <a:t>Türk ortaklar da konsorsiyuma başvurabilir.</a:t>
              </a:r>
              <a:endParaRPr lang="tr-TR" dirty="0"/>
            </a:p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kern="1200" dirty="0"/>
            </a:p>
          </p:txBody>
        </p:sp>
      </p:grpSp>
      <p:sp>
        <p:nvSpPr>
          <p:cNvPr id="24" name="Dikdörtgen 2">
            <a:extLst>
              <a:ext uri="{FF2B5EF4-FFF2-40B4-BE49-F238E27FC236}">
                <a16:creationId xmlns:a16="http://schemas.microsoft.com/office/drawing/2014/main" id="{F87DDD85-6754-F147-B3A0-F11A157E204F}"/>
              </a:ext>
            </a:extLst>
          </p:cNvPr>
          <p:cNvSpPr/>
          <p:nvPr/>
        </p:nvSpPr>
        <p:spPr>
          <a:xfrm>
            <a:off x="2274889" y="5610456"/>
            <a:ext cx="8212540" cy="405256"/>
          </a:xfrm>
          <a:prstGeom prst="rect">
            <a:avLst/>
          </a:prstGeom>
          <a:solidFill>
            <a:srgbClr val="7D3D6F"/>
          </a:solidFill>
          <a:ln>
            <a:solidFill>
              <a:srgbClr val="7D3D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Bütçe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Yaklaşık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tr-T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,2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Milyar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Avro </a:t>
            </a:r>
            <a:endParaRPr lang="tr-T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FD43C9-9639-214D-AD44-BCC5FB9F1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54" y="1825465"/>
            <a:ext cx="3207070" cy="320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930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6">
            <a:extLst>
              <a:ext uri="{FF2B5EF4-FFF2-40B4-BE49-F238E27FC236}">
                <a16:creationId xmlns:a16="http://schemas.microsoft.com/office/drawing/2014/main" id="{0EF4B1CC-DF90-B844-BC1F-F0771F79EFCA}"/>
              </a:ext>
            </a:extLst>
          </p:cNvPr>
          <p:cNvSpPr txBox="1"/>
          <p:nvPr/>
        </p:nvSpPr>
        <p:spPr>
          <a:xfrm>
            <a:off x="1747054" y="347852"/>
            <a:ext cx="5055428" cy="444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buClr>
                <a:srgbClr val="C0504D"/>
              </a:buClr>
              <a:defRPr/>
            </a:pPr>
            <a:r>
              <a:rPr lang="en-US" altLang="en-US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İLETİŞİM BİLGİLERİ</a:t>
            </a:r>
            <a:endParaRPr lang="tr-TR" altLang="en-US" sz="28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90AA29-43E1-3142-A80C-D4EA08FC37CE}"/>
              </a:ext>
            </a:extLst>
          </p:cNvPr>
          <p:cNvGrpSpPr/>
          <p:nvPr/>
        </p:nvGrpSpPr>
        <p:grpSpPr>
          <a:xfrm>
            <a:off x="2742487" y="2517737"/>
            <a:ext cx="6687477" cy="2954655"/>
            <a:chOff x="2742487" y="2517737"/>
            <a:chExt cx="6687477" cy="295465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C567200-2205-E245-85AE-FFC953C6AA59}"/>
                </a:ext>
              </a:extLst>
            </p:cNvPr>
            <p:cNvGrpSpPr/>
            <p:nvPr/>
          </p:nvGrpSpPr>
          <p:grpSpPr>
            <a:xfrm>
              <a:off x="2742487" y="4907060"/>
              <a:ext cx="6687477" cy="391886"/>
              <a:chOff x="2742487" y="4907060"/>
              <a:chExt cx="6687477" cy="391886"/>
            </a:xfrm>
          </p:grpSpPr>
          <p:sp>
            <p:nvSpPr>
              <p:cNvPr id="5" name="Metin kutusu 9">
                <a:extLst>
                  <a:ext uri="{FF2B5EF4-FFF2-40B4-BE49-F238E27FC236}">
                    <a16:creationId xmlns:a16="http://schemas.microsoft.com/office/drawing/2014/main" id="{D28FF7F5-7515-3946-9FBD-C9D0C429F934}"/>
                  </a:ext>
                </a:extLst>
              </p:cNvPr>
              <p:cNvSpPr txBox="1"/>
              <p:nvPr/>
            </p:nvSpPr>
            <p:spPr>
              <a:xfrm>
                <a:off x="2742487" y="4907060"/>
                <a:ext cx="19877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8" name="Metin kutusu 12">
                <a:extLst>
                  <a:ext uri="{FF2B5EF4-FFF2-40B4-BE49-F238E27FC236}">
                    <a16:creationId xmlns:a16="http://schemas.microsoft.com/office/drawing/2014/main" id="{EB83AFCD-142F-C34E-864D-A928A0459386}"/>
                  </a:ext>
                </a:extLst>
              </p:cNvPr>
              <p:cNvSpPr txBox="1"/>
              <p:nvPr/>
            </p:nvSpPr>
            <p:spPr>
              <a:xfrm>
                <a:off x="4582680" y="4929614"/>
                <a:ext cx="180599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1" name="Metin kutusu 17">
                <a:extLst>
                  <a:ext uri="{FF2B5EF4-FFF2-40B4-BE49-F238E27FC236}">
                    <a16:creationId xmlns:a16="http://schemas.microsoft.com/office/drawing/2014/main" id="{3D2AFF3A-A5C0-8C4B-9072-CBCAA564702F}"/>
                  </a:ext>
                </a:extLst>
              </p:cNvPr>
              <p:cNvSpPr txBox="1"/>
              <p:nvPr/>
            </p:nvSpPr>
            <p:spPr>
              <a:xfrm>
                <a:off x="6241090" y="4929614"/>
                <a:ext cx="154947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4" name="Metin kutusu 21">
                <a:extLst>
                  <a:ext uri="{FF2B5EF4-FFF2-40B4-BE49-F238E27FC236}">
                    <a16:creationId xmlns:a16="http://schemas.microsoft.com/office/drawing/2014/main" id="{E720B62C-3344-384A-A08F-755FFE71F46B}"/>
                  </a:ext>
                </a:extLst>
              </p:cNvPr>
              <p:cNvSpPr txBox="1"/>
              <p:nvPr/>
            </p:nvSpPr>
            <p:spPr>
              <a:xfrm>
                <a:off x="7745363" y="4917725"/>
                <a:ext cx="16846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sp>
          <p:nvSpPr>
            <p:cNvPr id="15" name="Metin kutusu 3">
              <a:extLst>
                <a:ext uri="{FF2B5EF4-FFF2-40B4-BE49-F238E27FC236}">
                  <a16:creationId xmlns:a16="http://schemas.microsoft.com/office/drawing/2014/main" id="{4859622A-20ED-4546-BCBB-8C49E2D80FF3}"/>
                </a:ext>
              </a:extLst>
            </p:cNvPr>
            <p:cNvSpPr txBox="1"/>
            <p:nvPr/>
          </p:nvSpPr>
          <p:spPr>
            <a:xfrm>
              <a:off x="3857897" y="2517737"/>
              <a:ext cx="4615543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000" b="1" dirty="0" smtClean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Teşekkürler</a:t>
              </a:r>
              <a:endParaRPr lang="tr-TR" sz="3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pPr algn="ctr"/>
              <a:endParaRPr lang="tr-TR" sz="3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pPr algn="ctr"/>
              <a:r>
                <a:rPr lang="en-GB" sz="3200" dirty="0" smtClean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tr-TR" sz="3200" dirty="0" smtClean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İrem </a:t>
              </a:r>
              <a:r>
                <a:rPr lang="tr-TR" sz="32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ÖZGÜR</a:t>
              </a:r>
              <a:r>
                <a:rPr lang="en-GB" sz="32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G</a:t>
              </a:r>
              <a:r>
                <a:rPr lang="tr-TR" sz="32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Ö</a:t>
              </a:r>
              <a:r>
                <a:rPr lang="en-GB" sz="32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R</a:t>
              </a:r>
              <a:r>
                <a:rPr lang="tr-TR" sz="32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GÜ</a:t>
              </a:r>
              <a:r>
                <a:rPr lang="en-GB" sz="3200" dirty="0" smtClean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N</a:t>
              </a:r>
              <a:endParaRPr lang="tr-TR" sz="32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pPr algn="ctr"/>
              <a:endParaRPr lang="tr-TR" sz="3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pPr algn="ctr"/>
              <a:r>
                <a:rPr lang="en-US" sz="3000" b="1" dirty="0" smtClean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iozgur@ab.gov.tr</a:t>
              </a:r>
              <a:endParaRPr lang="tr-TR" sz="3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33025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253BC6-8230-364C-8F80-4C7A8F79ABC3}"/>
              </a:ext>
            </a:extLst>
          </p:cNvPr>
          <p:cNvSpPr/>
          <p:nvPr/>
        </p:nvSpPr>
        <p:spPr>
          <a:xfrm>
            <a:off x="1738619" y="277222"/>
            <a:ext cx="79348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KATILIM ÖNCESİ </a:t>
            </a:r>
            <a:r>
              <a:rPr lang="en-GB" sz="28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YARDIM </a:t>
            </a:r>
            <a:r>
              <a:rPr lang="tr-TR" sz="28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IPA II </a:t>
            </a:r>
            <a:r>
              <a:rPr lang="en-GB" sz="28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SEKTÖRLER</a:t>
            </a:r>
            <a:r>
              <a:rPr lang="tr-TR" sz="28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İ</a:t>
            </a:r>
            <a:endParaRPr lang="en-GB" sz="28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950216E-5476-C840-9CC2-C63B282EF460}"/>
              </a:ext>
            </a:extLst>
          </p:cNvPr>
          <p:cNvGrpSpPr/>
          <p:nvPr/>
        </p:nvGrpSpPr>
        <p:grpSpPr>
          <a:xfrm>
            <a:off x="6531104" y="3239182"/>
            <a:ext cx="2760406" cy="1161472"/>
            <a:chOff x="6388862" y="3388811"/>
            <a:chExt cx="2760406" cy="1161472"/>
          </a:xfrm>
        </p:grpSpPr>
        <p:sp>
          <p:nvSpPr>
            <p:cNvPr id="59" name="Metin kutusu 26">
              <a:extLst>
                <a:ext uri="{FF2B5EF4-FFF2-40B4-BE49-F238E27FC236}">
                  <a16:creationId xmlns:a16="http://schemas.microsoft.com/office/drawing/2014/main" id="{46E6627F-5B6F-864B-8990-0ABC6FB39287}"/>
                </a:ext>
              </a:extLst>
            </p:cNvPr>
            <p:cNvSpPr txBox="1"/>
            <p:nvPr/>
          </p:nvSpPr>
          <p:spPr>
            <a:xfrm>
              <a:off x="7453688" y="3388811"/>
              <a:ext cx="1695580" cy="11614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Çevre</a:t>
              </a: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ve</a:t>
              </a:r>
            </a:p>
            <a:p>
              <a:pPr>
                <a:lnSpc>
                  <a:spcPct val="15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İklim</a:t>
              </a: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Eylemi</a:t>
              </a: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Sektörü</a:t>
              </a:r>
              <a:endParaRPr lang="en-US" sz="1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pic>
          <p:nvPicPr>
            <p:cNvPr id="60" name="Resim 34">
              <a:extLst>
                <a:ext uri="{FF2B5EF4-FFF2-40B4-BE49-F238E27FC236}">
                  <a16:creationId xmlns:a16="http://schemas.microsoft.com/office/drawing/2014/main" id="{E73A075B-A39A-A041-9B8A-AD037C070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8862" y="3468747"/>
              <a:ext cx="960199" cy="99257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AA798DA-DEDC-9041-9E55-3D96C5142A56}"/>
              </a:ext>
            </a:extLst>
          </p:cNvPr>
          <p:cNvGrpSpPr/>
          <p:nvPr/>
        </p:nvGrpSpPr>
        <p:grpSpPr>
          <a:xfrm>
            <a:off x="469738" y="1490360"/>
            <a:ext cx="3437245" cy="1085321"/>
            <a:chOff x="327496" y="1639989"/>
            <a:chExt cx="3437245" cy="1085321"/>
          </a:xfrm>
        </p:grpSpPr>
        <p:pic>
          <p:nvPicPr>
            <p:cNvPr id="57" name="Resim 15">
              <a:extLst>
                <a:ext uri="{FF2B5EF4-FFF2-40B4-BE49-F238E27FC236}">
                  <a16:creationId xmlns:a16="http://schemas.microsoft.com/office/drawing/2014/main" id="{0C7A99B8-957D-C24E-A53A-F9E7B15D4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496" y="1639989"/>
              <a:ext cx="1085321" cy="1085321"/>
            </a:xfrm>
            <a:prstGeom prst="rect">
              <a:avLst/>
            </a:prstGeom>
          </p:spPr>
        </p:pic>
        <p:sp>
          <p:nvSpPr>
            <p:cNvPr id="58" name="Metin kutusu 21">
              <a:extLst>
                <a:ext uri="{FF2B5EF4-FFF2-40B4-BE49-F238E27FC236}">
                  <a16:creationId xmlns:a16="http://schemas.microsoft.com/office/drawing/2014/main" id="{3E5BD4C2-950A-C24B-BCBF-682E2B79AF5D}"/>
                </a:ext>
              </a:extLst>
            </p:cNvPr>
            <p:cNvSpPr txBox="1"/>
            <p:nvPr/>
          </p:nvSpPr>
          <p:spPr>
            <a:xfrm>
              <a:off x="1486109" y="1742466"/>
              <a:ext cx="2278632" cy="7921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Sivil</a:t>
              </a: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Toplum</a:t>
              </a: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Sektörü</a:t>
              </a:r>
              <a:endParaRPr lang="en-US" sz="1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20F4BF-B6E5-9946-B9AE-586AD1A85F77}"/>
              </a:ext>
            </a:extLst>
          </p:cNvPr>
          <p:cNvGrpSpPr/>
          <p:nvPr/>
        </p:nvGrpSpPr>
        <p:grpSpPr>
          <a:xfrm>
            <a:off x="384460" y="4861385"/>
            <a:ext cx="3386162" cy="1085321"/>
            <a:chOff x="230461" y="3839337"/>
            <a:chExt cx="3738067" cy="1198112"/>
          </a:xfrm>
        </p:grpSpPr>
        <p:pic>
          <p:nvPicPr>
            <p:cNvPr id="55" name="Resim 19">
              <a:extLst>
                <a:ext uri="{FF2B5EF4-FFF2-40B4-BE49-F238E27FC236}">
                  <a16:creationId xmlns:a16="http://schemas.microsoft.com/office/drawing/2014/main" id="{FC7A84F3-4C35-264E-94C4-0AD7E45F6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61" y="3839337"/>
              <a:ext cx="1198112" cy="1198112"/>
            </a:xfrm>
            <a:prstGeom prst="rect">
              <a:avLst/>
            </a:prstGeom>
          </p:spPr>
        </p:pic>
        <p:sp>
          <p:nvSpPr>
            <p:cNvPr id="56" name="Metin kutusu 24">
              <a:extLst>
                <a:ext uri="{FF2B5EF4-FFF2-40B4-BE49-F238E27FC236}">
                  <a16:creationId xmlns:a16="http://schemas.microsoft.com/office/drawing/2014/main" id="{94E69926-BBFC-DF49-9E79-77B90C61A4A7}"/>
                </a:ext>
              </a:extLst>
            </p:cNvPr>
            <p:cNvSpPr txBox="1"/>
            <p:nvPr/>
          </p:nvSpPr>
          <p:spPr>
            <a:xfrm>
              <a:off x="1410508" y="4024808"/>
              <a:ext cx="2558020" cy="8744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Rekabetçilik</a:t>
              </a: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ve </a:t>
              </a: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Yenilik</a:t>
              </a: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Sektörü</a:t>
              </a:r>
              <a:endParaRPr lang="en-US" sz="1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DDFA4D1-5C5A-3E44-97BD-6682E1C644EC}"/>
              </a:ext>
            </a:extLst>
          </p:cNvPr>
          <p:cNvGrpSpPr/>
          <p:nvPr/>
        </p:nvGrpSpPr>
        <p:grpSpPr>
          <a:xfrm>
            <a:off x="246279" y="3116696"/>
            <a:ext cx="2848364" cy="1389564"/>
            <a:chOff x="283556" y="2110472"/>
            <a:chExt cx="3737686" cy="1533973"/>
          </a:xfrm>
        </p:grpSpPr>
        <p:sp>
          <p:nvSpPr>
            <p:cNvPr id="53" name="Metin kutusu 23">
              <a:extLst>
                <a:ext uri="{FF2B5EF4-FFF2-40B4-BE49-F238E27FC236}">
                  <a16:creationId xmlns:a16="http://schemas.microsoft.com/office/drawing/2014/main" id="{335D046C-1278-9742-9DF8-DAD4213A088F}"/>
                </a:ext>
              </a:extLst>
            </p:cNvPr>
            <p:cNvSpPr txBox="1"/>
            <p:nvPr/>
          </p:nvSpPr>
          <p:spPr>
            <a:xfrm>
              <a:off x="1505806" y="2319373"/>
              <a:ext cx="2515436" cy="13250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Tarım</a:t>
              </a: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ve </a:t>
              </a: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Kırsal</a:t>
              </a: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Kalkınma</a:t>
              </a: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Sektörü</a:t>
              </a:r>
              <a:endParaRPr lang="en-US" sz="1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pic>
          <p:nvPicPr>
            <p:cNvPr id="54" name="Resim 36">
              <a:extLst>
                <a:ext uri="{FF2B5EF4-FFF2-40B4-BE49-F238E27FC236}">
                  <a16:creationId xmlns:a16="http://schemas.microsoft.com/office/drawing/2014/main" id="{C2875E8A-49E1-C349-AF58-8F1E9ACFD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556" y="2110472"/>
              <a:ext cx="1198112" cy="119811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D871BB4-62B5-5D4F-8DAF-09E2412925C5}"/>
              </a:ext>
            </a:extLst>
          </p:cNvPr>
          <p:cNvGrpSpPr/>
          <p:nvPr/>
        </p:nvGrpSpPr>
        <p:grpSpPr>
          <a:xfrm>
            <a:off x="9269547" y="4741566"/>
            <a:ext cx="2296182" cy="1085321"/>
            <a:chOff x="9127305" y="4891195"/>
            <a:chExt cx="2296182" cy="1085321"/>
          </a:xfrm>
        </p:grpSpPr>
        <p:pic>
          <p:nvPicPr>
            <p:cNvPr id="51" name="Resim 17">
              <a:extLst>
                <a:ext uri="{FF2B5EF4-FFF2-40B4-BE49-F238E27FC236}">
                  <a16:creationId xmlns:a16="http://schemas.microsoft.com/office/drawing/2014/main" id="{2B68DECE-0A71-5B45-91AC-AA9476FE9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7305" y="4891195"/>
              <a:ext cx="1085321" cy="1085321"/>
            </a:xfrm>
            <a:prstGeom prst="rect">
              <a:avLst/>
            </a:prstGeom>
          </p:spPr>
        </p:pic>
        <p:sp>
          <p:nvSpPr>
            <p:cNvPr id="52" name="Metin kutusu 38">
              <a:extLst>
                <a:ext uri="{FF2B5EF4-FFF2-40B4-BE49-F238E27FC236}">
                  <a16:creationId xmlns:a16="http://schemas.microsoft.com/office/drawing/2014/main" id="{2B2A343E-096A-8544-8AE5-288FE74436F4}"/>
                </a:ext>
              </a:extLst>
            </p:cNvPr>
            <p:cNvSpPr txBox="1"/>
            <p:nvPr/>
          </p:nvSpPr>
          <p:spPr>
            <a:xfrm>
              <a:off x="10338165" y="4951503"/>
              <a:ext cx="1085322" cy="7921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Enerji</a:t>
              </a: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Sektörü</a:t>
              </a:r>
              <a:endParaRPr lang="en-US" sz="1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31" name="Grup 52">
            <a:extLst>
              <a:ext uri="{FF2B5EF4-FFF2-40B4-BE49-F238E27FC236}">
                <a16:creationId xmlns:a16="http://schemas.microsoft.com/office/drawing/2014/main" id="{9F8B09A6-52C7-6D4B-B7D9-B433683992D2}"/>
              </a:ext>
            </a:extLst>
          </p:cNvPr>
          <p:cNvGrpSpPr/>
          <p:nvPr/>
        </p:nvGrpSpPr>
        <p:grpSpPr>
          <a:xfrm>
            <a:off x="3303017" y="1474889"/>
            <a:ext cx="3152595" cy="1085322"/>
            <a:chOff x="1902774" y="4501906"/>
            <a:chExt cx="4120951" cy="1418691"/>
          </a:xfrm>
        </p:grpSpPr>
        <p:sp>
          <p:nvSpPr>
            <p:cNvPr id="49" name="Metin kutusu 32">
              <a:extLst>
                <a:ext uri="{FF2B5EF4-FFF2-40B4-BE49-F238E27FC236}">
                  <a16:creationId xmlns:a16="http://schemas.microsoft.com/office/drawing/2014/main" id="{3E931068-CF30-F944-B811-80E2112A4296}"/>
                </a:ext>
              </a:extLst>
            </p:cNvPr>
            <p:cNvSpPr txBox="1"/>
            <p:nvPr/>
          </p:nvSpPr>
          <p:spPr>
            <a:xfrm>
              <a:off x="3349561" y="4740987"/>
              <a:ext cx="2674164" cy="10354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Sınır Ötesi İşbirliği </a:t>
              </a:r>
            </a:p>
            <a:p>
              <a:pPr>
                <a:lnSpc>
                  <a:spcPct val="15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Sektörü</a:t>
              </a:r>
              <a:endParaRPr lang="tr-TR" sz="1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pic>
          <p:nvPicPr>
            <p:cNvPr id="50" name="Resim 40">
              <a:extLst>
                <a:ext uri="{FF2B5EF4-FFF2-40B4-BE49-F238E27FC236}">
                  <a16:creationId xmlns:a16="http://schemas.microsoft.com/office/drawing/2014/main" id="{4D74867A-1DFE-974B-9673-24B74F476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774" y="4501906"/>
              <a:ext cx="1418691" cy="1418691"/>
            </a:xfrm>
            <a:prstGeom prst="rect">
              <a:avLst/>
            </a:prstGeom>
          </p:spPr>
        </p:pic>
      </p:grpSp>
      <p:grpSp>
        <p:nvGrpSpPr>
          <p:cNvPr id="32" name="Grup 49">
            <a:extLst>
              <a:ext uri="{FF2B5EF4-FFF2-40B4-BE49-F238E27FC236}">
                <a16:creationId xmlns:a16="http://schemas.microsoft.com/office/drawing/2014/main" id="{954B7B2A-13FE-024F-AFA6-9F916E9AE2A9}"/>
              </a:ext>
            </a:extLst>
          </p:cNvPr>
          <p:cNvGrpSpPr/>
          <p:nvPr/>
        </p:nvGrpSpPr>
        <p:grpSpPr>
          <a:xfrm>
            <a:off x="3280818" y="3291529"/>
            <a:ext cx="3174794" cy="1193896"/>
            <a:chOff x="6107118" y="3585423"/>
            <a:chExt cx="4149969" cy="1560615"/>
          </a:xfrm>
        </p:grpSpPr>
        <p:sp>
          <p:nvSpPr>
            <p:cNvPr id="47" name="Metin kutusu 28">
              <a:extLst>
                <a:ext uri="{FF2B5EF4-FFF2-40B4-BE49-F238E27FC236}">
                  <a16:creationId xmlns:a16="http://schemas.microsoft.com/office/drawing/2014/main" id="{D51AF3AF-79E4-2341-962B-669810283609}"/>
                </a:ext>
              </a:extLst>
            </p:cNvPr>
            <p:cNvSpPr txBox="1"/>
            <p:nvPr/>
          </p:nvSpPr>
          <p:spPr>
            <a:xfrm>
              <a:off x="7494180" y="3627806"/>
              <a:ext cx="2762907" cy="15182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Eğitim</a:t>
              </a: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, </a:t>
              </a: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İstihdam</a:t>
              </a: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ve </a:t>
              </a:r>
            </a:p>
            <a:p>
              <a:pPr>
                <a:lnSpc>
                  <a:spcPct val="15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Sosyal</a:t>
              </a: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Politikalar</a:t>
              </a:r>
              <a:endParaRPr lang="en-US" sz="1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Sektörü</a:t>
              </a: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</a:p>
          </p:txBody>
        </p:sp>
        <p:pic>
          <p:nvPicPr>
            <p:cNvPr id="48" name="Resim 44">
              <a:extLst>
                <a:ext uri="{FF2B5EF4-FFF2-40B4-BE49-F238E27FC236}">
                  <a16:creationId xmlns:a16="http://schemas.microsoft.com/office/drawing/2014/main" id="{93CCE0A0-1B8F-BC45-B304-10D641C5D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7118" y="3585423"/>
              <a:ext cx="1418690" cy="141869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4B08BC9-5D9D-164E-8825-2D217FA9A072}"/>
              </a:ext>
            </a:extLst>
          </p:cNvPr>
          <p:cNvGrpSpPr/>
          <p:nvPr/>
        </p:nvGrpSpPr>
        <p:grpSpPr>
          <a:xfrm>
            <a:off x="9291510" y="3151472"/>
            <a:ext cx="3416363" cy="1088225"/>
            <a:chOff x="9067957" y="3388239"/>
            <a:chExt cx="3416363" cy="1088225"/>
          </a:xfrm>
        </p:grpSpPr>
        <p:sp>
          <p:nvSpPr>
            <p:cNvPr id="45" name="Metin kutusu 54">
              <a:extLst>
                <a:ext uri="{FF2B5EF4-FFF2-40B4-BE49-F238E27FC236}">
                  <a16:creationId xmlns:a16="http://schemas.microsoft.com/office/drawing/2014/main" id="{5E885FED-E768-F549-9DF6-4B57B37733E2}"/>
                </a:ext>
              </a:extLst>
            </p:cNvPr>
            <p:cNvSpPr txBox="1"/>
            <p:nvPr/>
          </p:nvSpPr>
          <p:spPr>
            <a:xfrm>
              <a:off x="10232920" y="3468747"/>
              <a:ext cx="2251400" cy="7921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Ulaştırma</a:t>
              </a: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Sektörü</a:t>
              </a:r>
              <a:endParaRPr lang="en-US" sz="1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pic>
          <p:nvPicPr>
            <p:cNvPr id="46" name="Resim 56">
              <a:extLst>
                <a:ext uri="{FF2B5EF4-FFF2-40B4-BE49-F238E27FC236}">
                  <a16:creationId xmlns:a16="http://schemas.microsoft.com/office/drawing/2014/main" id="{33B3FD41-4E86-A645-806B-334BF0761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7957" y="3388239"/>
              <a:ext cx="1088225" cy="108822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47B92BA-1FE2-7A48-A198-A47A943E4A28}"/>
              </a:ext>
            </a:extLst>
          </p:cNvPr>
          <p:cNvGrpSpPr/>
          <p:nvPr/>
        </p:nvGrpSpPr>
        <p:grpSpPr>
          <a:xfrm>
            <a:off x="6525221" y="1592837"/>
            <a:ext cx="3166014" cy="1078790"/>
            <a:chOff x="6382979" y="1742466"/>
            <a:chExt cx="3166014" cy="1078790"/>
          </a:xfrm>
        </p:grpSpPr>
        <p:pic>
          <p:nvPicPr>
            <p:cNvPr id="43" name="Resim 42">
              <a:extLst>
                <a:ext uri="{FF2B5EF4-FFF2-40B4-BE49-F238E27FC236}">
                  <a16:creationId xmlns:a16="http://schemas.microsoft.com/office/drawing/2014/main" id="{410110CC-BD3D-EC4A-9978-6778FD9EE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2979" y="1742466"/>
              <a:ext cx="1068044" cy="1078790"/>
            </a:xfrm>
            <a:prstGeom prst="rect">
              <a:avLst/>
            </a:prstGeom>
          </p:spPr>
        </p:pic>
        <p:sp>
          <p:nvSpPr>
            <p:cNvPr id="44" name="Metin kutusu 30">
              <a:extLst>
                <a:ext uri="{FF2B5EF4-FFF2-40B4-BE49-F238E27FC236}">
                  <a16:creationId xmlns:a16="http://schemas.microsoft.com/office/drawing/2014/main" id="{6A5B1ADE-7314-9440-859B-31E6CAA74B0C}"/>
                </a:ext>
              </a:extLst>
            </p:cNvPr>
            <p:cNvSpPr txBox="1"/>
            <p:nvPr/>
          </p:nvSpPr>
          <p:spPr>
            <a:xfrm>
              <a:off x="7542068" y="1795596"/>
              <a:ext cx="2006925" cy="7921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Temel</a:t>
              </a: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Haklar</a:t>
              </a: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Sektörü</a:t>
              </a:r>
              <a:endParaRPr lang="en-US" sz="1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52E2DD7-A2AF-8E4E-B7A3-3682D0B4F907}"/>
              </a:ext>
            </a:extLst>
          </p:cNvPr>
          <p:cNvGrpSpPr/>
          <p:nvPr/>
        </p:nvGrpSpPr>
        <p:grpSpPr>
          <a:xfrm>
            <a:off x="9242885" y="1565615"/>
            <a:ext cx="2949115" cy="1078789"/>
            <a:chOff x="9100643" y="1715244"/>
            <a:chExt cx="2949115" cy="1078789"/>
          </a:xfrm>
        </p:grpSpPr>
        <p:sp>
          <p:nvSpPr>
            <p:cNvPr id="41" name="Metin kutusu 60">
              <a:extLst>
                <a:ext uri="{FF2B5EF4-FFF2-40B4-BE49-F238E27FC236}">
                  <a16:creationId xmlns:a16="http://schemas.microsoft.com/office/drawing/2014/main" id="{8AA1D5FA-19C6-E443-B355-F8A4740E6245}"/>
                </a:ext>
              </a:extLst>
            </p:cNvPr>
            <p:cNvSpPr txBox="1"/>
            <p:nvPr/>
          </p:nvSpPr>
          <p:spPr>
            <a:xfrm>
              <a:off x="10232920" y="1841676"/>
              <a:ext cx="1816838" cy="7921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İçişleri</a:t>
              </a: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Sektörü</a:t>
              </a:r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</a:p>
          </p:txBody>
        </p:sp>
        <p:pic>
          <p:nvPicPr>
            <p:cNvPr id="42" name="Resim 62">
              <a:extLst>
                <a:ext uri="{FF2B5EF4-FFF2-40B4-BE49-F238E27FC236}">
                  <a16:creationId xmlns:a16="http://schemas.microsoft.com/office/drawing/2014/main" id="{9CFB725F-F411-6F4D-AFFB-48149BBC7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0643" y="1715244"/>
              <a:ext cx="1078789" cy="1078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4695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8451240-A1C6-234A-87C9-CD9E2B14E08E}"/>
              </a:ext>
            </a:extLst>
          </p:cNvPr>
          <p:cNvSpPr/>
          <p:nvPr/>
        </p:nvSpPr>
        <p:spPr>
          <a:xfrm>
            <a:off x="1974480" y="1531985"/>
            <a:ext cx="8678618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“</a:t>
            </a:r>
            <a:r>
              <a:rPr lang="en-US" sz="3500" b="1" dirty="0">
                <a:solidFill>
                  <a:schemeClr val="bg1"/>
                </a:solidFill>
                <a:highlight>
                  <a:srgbClr val="800080"/>
                </a:highlight>
                <a:latin typeface="Source Sans Pro" panose="020B0503030403020204" pitchFamily="34" charset="0"/>
                <a:ea typeface="Source Sans Pro" panose="020B0503030403020204" pitchFamily="34" charset="0"/>
              </a:rPr>
              <a:t>5 </a:t>
            </a:r>
            <a:r>
              <a:rPr lang="en-US" sz="3500" b="1" dirty="0" err="1">
                <a:solidFill>
                  <a:schemeClr val="bg1"/>
                </a:solidFill>
                <a:highlight>
                  <a:srgbClr val="800080"/>
                </a:highlight>
                <a:latin typeface="Source Sans Pro" panose="020B0503030403020204" pitchFamily="34" charset="0"/>
                <a:ea typeface="Source Sans Pro" panose="020B0503030403020204" pitchFamily="34" charset="0"/>
              </a:rPr>
              <a:t>sektör</a:t>
            </a:r>
            <a:r>
              <a:rPr lang="en-US" sz="3500" b="1" dirty="0">
                <a:solidFill>
                  <a:schemeClr val="bg1"/>
                </a:solidFill>
                <a:highlight>
                  <a:srgbClr val="800080"/>
                </a:highlight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altında</a:t>
            </a:r>
            <a:r>
              <a:rPr lang="en-US" sz="3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toplam</a:t>
            </a:r>
            <a:r>
              <a:rPr lang="en-US" sz="3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bütçesi</a:t>
            </a:r>
            <a:r>
              <a:rPr lang="en-US" sz="3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yaklaşık</a:t>
            </a:r>
            <a:r>
              <a:rPr lang="en-US" sz="3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500" b="1" dirty="0">
                <a:solidFill>
                  <a:schemeClr val="bg1"/>
                </a:solidFill>
                <a:highlight>
                  <a:srgbClr val="008000"/>
                </a:highlight>
                <a:latin typeface="Source Sans Pro" panose="020B0503030403020204" pitchFamily="34" charset="0"/>
                <a:ea typeface="Source Sans Pro" panose="020B0503030403020204" pitchFamily="34" charset="0"/>
              </a:rPr>
              <a:t>111 </a:t>
            </a:r>
            <a:r>
              <a:rPr lang="en-US" sz="3500" b="1" dirty="0" err="1">
                <a:solidFill>
                  <a:schemeClr val="bg1"/>
                </a:solidFill>
                <a:highlight>
                  <a:srgbClr val="008000"/>
                </a:highlight>
                <a:latin typeface="Source Sans Pro" panose="020B0503030403020204" pitchFamily="34" charset="0"/>
                <a:ea typeface="Source Sans Pro" panose="020B0503030403020204" pitchFamily="34" charset="0"/>
              </a:rPr>
              <a:t>milyon</a:t>
            </a:r>
            <a:r>
              <a:rPr lang="en-US" sz="3500" b="1" dirty="0">
                <a:solidFill>
                  <a:schemeClr val="bg1"/>
                </a:solidFill>
                <a:highlight>
                  <a:srgbClr val="008000"/>
                </a:highlight>
                <a:latin typeface="Source Sans Pro" panose="020B0503030403020204" pitchFamily="34" charset="0"/>
                <a:ea typeface="Source Sans Pro" panose="020B0503030403020204" pitchFamily="34" charset="0"/>
              </a:rPr>
              <a:t> € </a:t>
            </a:r>
            <a:r>
              <a:rPr lang="en-US" sz="35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olan</a:t>
            </a:r>
            <a:r>
              <a:rPr lang="en-US" sz="3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(111.247.000) </a:t>
            </a:r>
          </a:p>
          <a:p>
            <a:pPr algn="ctr"/>
            <a:r>
              <a:rPr lang="en-US" sz="3500" b="1" dirty="0">
                <a:solidFill>
                  <a:schemeClr val="bg1"/>
                </a:solidFill>
                <a:highlight>
                  <a:srgbClr val="962723"/>
                </a:highlight>
                <a:latin typeface="Source Sans Pro" panose="020B0503030403020204" pitchFamily="34" charset="0"/>
                <a:ea typeface="Source Sans Pro" panose="020B0503030403020204" pitchFamily="34" charset="0"/>
              </a:rPr>
              <a:t>24 </a:t>
            </a:r>
            <a:r>
              <a:rPr lang="en-US" sz="3500" b="1" dirty="0" err="1">
                <a:solidFill>
                  <a:schemeClr val="bg1"/>
                </a:solidFill>
                <a:highlight>
                  <a:srgbClr val="962723"/>
                </a:highlight>
                <a:latin typeface="Source Sans Pro" panose="020B0503030403020204" pitchFamily="34" charset="0"/>
                <a:ea typeface="Source Sans Pro" panose="020B0503030403020204" pitchFamily="34" charset="0"/>
              </a:rPr>
              <a:t>proje</a:t>
            </a:r>
            <a:r>
              <a:rPr lang="en-US" sz="3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.”</a:t>
            </a:r>
          </a:p>
          <a:p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</a:rPr>
              <a:t> 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B9085B-4948-F54C-B30D-ECF938CAFB87}"/>
              </a:ext>
            </a:extLst>
          </p:cNvPr>
          <p:cNvGrpSpPr/>
          <p:nvPr/>
        </p:nvGrpSpPr>
        <p:grpSpPr>
          <a:xfrm>
            <a:off x="50303" y="3343991"/>
            <a:ext cx="12159290" cy="2912768"/>
            <a:chOff x="50303" y="3343991"/>
            <a:chExt cx="12159290" cy="2912768"/>
          </a:xfrm>
        </p:grpSpPr>
        <p:pic>
          <p:nvPicPr>
            <p:cNvPr id="15" name="Resim 34">
              <a:extLst>
                <a:ext uri="{FF2B5EF4-FFF2-40B4-BE49-F238E27FC236}">
                  <a16:creationId xmlns:a16="http://schemas.microsoft.com/office/drawing/2014/main" id="{2E61C93D-0550-A045-AC91-77F45167F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584" y="3366052"/>
              <a:ext cx="1714720" cy="174293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AFBEF57-B1A6-A640-B646-5973A7BDD447}"/>
                </a:ext>
              </a:extLst>
            </p:cNvPr>
            <p:cNvSpPr/>
            <p:nvPr/>
          </p:nvSpPr>
          <p:spPr>
            <a:xfrm>
              <a:off x="50303" y="5072182"/>
              <a:ext cx="259878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highlight>
                    <a:srgbClr val="008000"/>
                  </a:highlight>
                  <a:latin typeface="Source Sans Pro" panose="020B0503030403020204" pitchFamily="34" charset="0"/>
                  <a:ea typeface="Source Sans Pro" panose="020B0503030403020204" pitchFamily="34" charset="0"/>
                </a:rPr>
                <a:t>ÇEVRE VE İKLİM EYLEMİ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highlight>
                    <a:srgbClr val="008000"/>
                  </a:highlight>
                  <a:latin typeface="Source Sans Pro" panose="020B0503030403020204" pitchFamily="34" charset="0"/>
                  <a:ea typeface="Source Sans Pro" panose="020B0503030403020204" pitchFamily="34" charset="0"/>
                </a:rPr>
                <a:t>SEKTÖRÜ</a:t>
              </a:r>
            </a:p>
          </p:txBody>
        </p:sp>
        <p:pic>
          <p:nvPicPr>
            <p:cNvPr id="17" name="Resim 36">
              <a:extLst>
                <a:ext uri="{FF2B5EF4-FFF2-40B4-BE49-F238E27FC236}">
                  <a16:creationId xmlns:a16="http://schemas.microsoft.com/office/drawing/2014/main" id="{BB2AA729-7B7C-274D-B8AA-25D44E7B0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839" y="3384847"/>
              <a:ext cx="1821896" cy="182189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9CE4C35-AAD9-9F4F-B35A-012BD8861188}"/>
                </a:ext>
              </a:extLst>
            </p:cNvPr>
            <p:cNvSpPr/>
            <p:nvPr/>
          </p:nvSpPr>
          <p:spPr>
            <a:xfrm>
              <a:off x="5256526" y="5176605"/>
              <a:ext cx="1538452" cy="298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highlight>
                    <a:srgbClr val="808000"/>
                  </a:highlight>
                  <a:latin typeface="Source Sans Pro" panose="020B0503030403020204" pitchFamily="34" charset="0"/>
                  <a:ea typeface="Source Sans Pro" panose="020B0503030403020204" pitchFamily="34" charset="0"/>
                </a:rPr>
                <a:t>TARIM SEKTÖRÜ </a:t>
              </a:r>
            </a:p>
          </p:txBody>
        </p:sp>
        <p:pic>
          <p:nvPicPr>
            <p:cNvPr id="19" name="Resim 56">
              <a:extLst>
                <a:ext uri="{FF2B5EF4-FFF2-40B4-BE49-F238E27FC236}">
                  <a16:creationId xmlns:a16="http://schemas.microsoft.com/office/drawing/2014/main" id="{813F002B-A599-104A-A916-5C216DAED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4472" y="3429000"/>
              <a:ext cx="1736886" cy="173688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DDD47E3-349F-9A45-8AE0-3AE9FE3BC318}"/>
                </a:ext>
              </a:extLst>
            </p:cNvPr>
            <p:cNvSpPr/>
            <p:nvPr/>
          </p:nvSpPr>
          <p:spPr>
            <a:xfrm>
              <a:off x="3089130" y="5138948"/>
              <a:ext cx="141416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highlight>
                    <a:srgbClr val="C0C0C0"/>
                  </a:highlight>
                  <a:latin typeface="Source Sans Pro" panose="020B0503030403020204" pitchFamily="34" charset="0"/>
                  <a:ea typeface="Source Sans Pro" panose="020B0503030403020204" pitchFamily="34" charset="0"/>
                </a:rPr>
                <a:t>ULAŞTIRMA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highlight>
                    <a:srgbClr val="C0C0C0"/>
                  </a:highlight>
                  <a:latin typeface="Source Sans Pro" panose="020B0503030403020204" pitchFamily="34" charset="0"/>
                  <a:ea typeface="Source Sans Pro" panose="020B0503030403020204" pitchFamily="34" charset="0"/>
                </a:rPr>
                <a:t>SEKTÖRÜ </a:t>
              </a:r>
            </a:p>
          </p:txBody>
        </p:sp>
        <p:pic>
          <p:nvPicPr>
            <p:cNvPr id="21" name="Resim 19">
              <a:extLst>
                <a:ext uri="{FF2B5EF4-FFF2-40B4-BE49-F238E27FC236}">
                  <a16:creationId xmlns:a16="http://schemas.microsoft.com/office/drawing/2014/main" id="{BBCE1BEA-D151-164C-A1F1-F6D18F844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568" y="3343991"/>
              <a:ext cx="1821895" cy="1821895"/>
            </a:xfrm>
            <a:prstGeom prst="rect">
              <a:avLst/>
            </a:prstGeom>
          </p:spPr>
        </p:pic>
        <p:sp>
          <p:nvSpPr>
            <p:cNvPr id="22" name="Metin kutusu 24">
              <a:extLst>
                <a:ext uri="{FF2B5EF4-FFF2-40B4-BE49-F238E27FC236}">
                  <a16:creationId xmlns:a16="http://schemas.microsoft.com/office/drawing/2014/main" id="{127B0BD1-930D-AC49-A633-2131CE30527B}"/>
                </a:ext>
              </a:extLst>
            </p:cNvPr>
            <p:cNvSpPr txBox="1"/>
            <p:nvPr/>
          </p:nvSpPr>
          <p:spPr>
            <a:xfrm>
              <a:off x="7441551" y="5095287"/>
              <a:ext cx="2374520" cy="11614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b="1" dirty="0">
                  <a:solidFill>
                    <a:schemeClr val="bg1"/>
                  </a:solidFill>
                  <a:highlight>
                    <a:srgbClr val="800080"/>
                  </a:highlight>
                  <a:latin typeface="Source Sans Pro" panose="020B0503030403020204" pitchFamily="34" charset="0"/>
                  <a:ea typeface="Source Sans Pro" panose="020B0503030403020204" pitchFamily="34" charset="0"/>
                </a:rPr>
                <a:t>REKABETÇİLİK VE YENİLİK </a:t>
              </a:r>
            </a:p>
            <a:p>
              <a:pPr algn="ctr">
                <a:lnSpc>
                  <a:spcPct val="150000"/>
                </a:lnSpc>
              </a:pPr>
              <a:r>
                <a:rPr lang="en-US" sz="1600" b="1" dirty="0">
                  <a:solidFill>
                    <a:schemeClr val="bg1"/>
                  </a:solidFill>
                  <a:highlight>
                    <a:srgbClr val="800080"/>
                  </a:highlight>
                  <a:latin typeface="Source Sans Pro" panose="020B0503030403020204" pitchFamily="34" charset="0"/>
                  <a:ea typeface="Source Sans Pro" panose="020B0503030403020204" pitchFamily="34" charset="0"/>
                </a:rPr>
                <a:t>SEKTÖRÜ</a:t>
              </a:r>
            </a:p>
          </p:txBody>
        </p:sp>
        <p:pic>
          <p:nvPicPr>
            <p:cNvPr id="23" name="Resim 17">
              <a:extLst>
                <a:ext uri="{FF2B5EF4-FFF2-40B4-BE49-F238E27FC236}">
                  <a16:creationId xmlns:a16="http://schemas.microsoft.com/office/drawing/2014/main" id="{44B04C0D-47CB-AB45-8072-0F79A8D6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4036" y="3366302"/>
              <a:ext cx="1799584" cy="1799584"/>
            </a:xfrm>
            <a:prstGeom prst="rect">
              <a:avLst/>
            </a:prstGeom>
          </p:spPr>
        </p:pic>
        <p:sp>
          <p:nvSpPr>
            <p:cNvPr id="24" name="Metin kutusu 38">
              <a:extLst>
                <a:ext uri="{FF2B5EF4-FFF2-40B4-BE49-F238E27FC236}">
                  <a16:creationId xmlns:a16="http://schemas.microsoft.com/office/drawing/2014/main" id="{D6DB5288-77FF-F742-9B7C-0390DBD7B858}"/>
                </a:ext>
              </a:extLst>
            </p:cNvPr>
            <p:cNvSpPr txBox="1"/>
            <p:nvPr/>
          </p:nvSpPr>
          <p:spPr>
            <a:xfrm>
              <a:off x="10653098" y="5048514"/>
              <a:ext cx="1556495" cy="7921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solidFill>
                    <a:schemeClr val="bg1"/>
                  </a:solidFill>
                  <a:highlight>
                    <a:srgbClr val="000080"/>
                  </a:highlight>
                  <a:latin typeface="Source Sans Pro" panose="020B0503030403020204" pitchFamily="34" charset="0"/>
                  <a:ea typeface="Source Sans Pro" panose="020B0503030403020204" pitchFamily="34" charset="0"/>
                </a:rPr>
                <a:t>ENERJİ SEKTÖRÜ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567184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6">
            <a:extLst>
              <a:ext uri="{FF2B5EF4-FFF2-40B4-BE49-F238E27FC236}">
                <a16:creationId xmlns:a16="http://schemas.microsoft.com/office/drawing/2014/main" id="{8D016E3B-B18D-AD45-8C9C-5A3A8A1894E5}"/>
              </a:ext>
            </a:extLst>
          </p:cNvPr>
          <p:cNvSpPr txBox="1"/>
          <p:nvPr/>
        </p:nvSpPr>
        <p:spPr>
          <a:xfrm>
            <a:off x="2338997" y="897200"/>
            <a:ext cx="3027961" cy="742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6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984FA1-F3C7-7542-90E6-97861E1104F0}"/>
              </a:ext>
            </a:extLst>
          </p:cNvPr>
          <p:cNvGrpSpPr/>
          <p:nvPr/>
        </p:nvGrpSpPr>
        <p:grpSpPr>
          <a:xfrm>
            <a:off x="227361" y="1015504"/>
            <a:ext cx="11737278" cy="5061446"/>
            <a:chOff x="227361" y="1015504"/>
            <a:chExt cx="11737278" cy="5061446"/>
          </a:xfrm>
        </p:grpSpPr>
        <p:sp>
          <p:nvSpPr>
            <p:cNvPr id="37" name="Round Diagonal Corner Rectangle 36">
              <a:extLst>
                <a:ext uri="{FF2B5EF4-FFF2-40B4-BE49-F238E27FC236}">
                  <a16:creationId xmlns:a16="http://schemas.microsoft.com/office/drawing/2014/main" id="{E52BE7F5-C175-2241-9DAA-3352B57D1343}"/>
                </a:ext>
              </a:extLst>
            </p:cNvPr>
            <p:cNvSpPr/>
            <p:nvPr/>
          </p:nvSpPr>
          <p:spPr>
            <a:xfrm>
              <a:off x="4992603" y="2061428"/>
              <a:ext cx="2078196" cy="3936791"/>
            </a:xfrm>
            <a:prstGeom prst="round2Diag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8" name="Round Diagonal Corner Rectangle 27">
              <a:extLst>
                <a:ext uri="{FF2B5EF4-FFF2-40B4-BE49-F238E27FC236}">
                  <a16:creationId xmlns:a16="http://schemas.microsoft.com/office/drawing/2014/main" id="{B931509C-4564-EF43-ABB9-F7B5E0A34F11}"/>
                </a:ext>
              </a:extLst>
            </p:cNvPr>
            <p:cNvSpPr/>
            <p:nvPr/>
          </p:nvSpPr>
          <p:spPr>
            <a:xfrm>
              <a:off x="227361" y="2234780"/>
              <a:ext cx="2078196" cy="3842170"/>
            </a:xfrm>
            <a:prstGeom prst="round2Diag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4" name="Resim 34">
              <a:extLst>
                <a:ext uri="{FF2B5EF4-FFF2-40B4-BE49-F238E27FC236}">
                  <a16:creationId xmlns:a16="http://schemas.microsoft.com/office/drawing/2014/main" id="{E33B339F-7D5C-104A-8F8E-B78501AD0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434" y="1037565"/>
              <a:ext cx="1714720" cy="1742936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AF84D9-C2B1-0246-9FC0-686B63B0014B}"/>
                </a:ext>
              </a:extLst>
            </p:cNvPr>
            <p:cNvSpPr/>
            <p:nvPr/>
          </p:nvSpPr>
          <p:spPr>
            <a:xfrm>
              <a:off x="227361" y="3667025"/>
              <a:ext cx="1954099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56 MİLYON €</a:t>
              </a:r>
            </a:p>
            <a:p>
              <a:r>
                <a:rPr lang="en-US" sz="2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12 PROJE</a:t>
              </a:r>
            </a:p>
            <a:p>
              <a:r>
                <a:rPr lang="en-US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endPara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F4F4A8C-229B-4848-A8FF-E4EB6536260B}"/>
                </a:ext>
              </a:extLst>
            </p:cNvPr>
            <p:cNvSpPr/>
            <p:nvPr/>
          </p:nvSpPr>
          <p:spPr>
            <a:xfrm>
              <a:off x="241233" y="2743695"/>
              <a:ext cx="211769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highlight>
                    <a:srgbClr val="008000"/>
                  </a:highlight>
                  <a:latin typeface="Source Sans Pro" panose="020B0503030403020204" pitchFamily="34" charset="0"/>
                  <a:ea typeface="Source Sans Pro" panose="020B0503030403020204" pitchFamily="34" charset="0"/>
                </a:rPr>
                <a:t>ÇEVRE VE İKLİM EYLEMİ </a:t>
              </a:r>
            </a:p>
            <a:p>
              <a:r>
                <a:rPr lang="en-US" b="1" dirty="0">
                  <a:solidFill>
                    <a:schemeClr val="bg1"/>
                  </a:solidFill>
                  <a:highlight>
                    <a:srgbClr val="008000"/>
                  </a:highlight>
                  <a:latin typeface="Source Sans Pro" panose="020B0503030403020204" pitchFamily="34" charset="0"/>
                  <a:ea typeface="Source Sans Pro" panose="020B0503030403020204" pitchFamily="34" charset="0"/>
                </a:rPr>
                <a:t>SEKTÖRÜ</a:t>
              </a:r>
            </a:p>
          </p:txBody>
        </p:sp>
        <p:pic>
          <p:nvPicPr>
            <p:cNvPr id="24" name="Resim 36">
              <a:extLst>
                <a:ext uri="{FF2B5EF4-FFF2-40B4-BE49-F238E27FC236}">
                  <a16:creationId xmlns:a16="http://schemas.microsoft.com/office/drawing/2014/main" id="{D2A4358D-552C-C144-8F25-D5640CC13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2689" y="1056360"/>
              <a:ext cx="1821896" cy="1821896"/>
            </a:xfrm>
            <a:prstGeom prst="rect">
              <a:avLst/>
            </a:prstGeom>
          </p:spPr>
        </p:pic>
        <p:sp>
          <p:nvSpPr>
            <p:cNvPr id="23" name="Metin kutusu 23">
              <a:extLst>
                <a:ext uri="{FF2B5EF4-FFF2-40B4-BE49-F238E27FC236}">
                  <a16:creationId xmlns:a16="http://schemas.microsoft.com/office/drawing/2014/main" id="{8738BB11-45DF-0248-A928-B03A777F4525}"/>
                </a:ext>
              </a:extLst>
            </p:cNvPr>
            <p:cNvSpPr txBox="1"/>
            <p:nvPr/>
          </p:nvSpPr>
          <p:spPr>
            <a:xfrm>
              <a:off x="5110989" y="3501180"/>
              <a:ext cx="1843596" cy="8401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6,5 MİLYON € </a:t>
              </a:r>
              <a:br>
                <a:rPr lang="en-US" sz="2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</a:br>
              <a:r>
                <a:rPr lang="en-US" sz="2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2 PROJE </a:t>
              </a:r>
            </a:p>
            <a:p>
              <a:pPr>
                <a:lnSpc>
                  <a:spcPct val="150000"/>
                </a:lnSpc>
              </a:pPr>
              <a:endParaRPr lang="en-US" sz="1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0743C50-B731-194B-801B-4ADBD01C3C23}"/>
                </a:ext>
              </a:extLst>
            </p:cNvPr>
            <p:cNvSpPr/>
            <p:nvPr/>
          </p:nvSpPr>
          <p:spPr>
            <a:xfrm>
              <a:off x="5097896" y="3199374"/>
              <a:ext cx="1538452" cy="298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highlight>
                    <a:srgbClr val="808000"/>
                  </a:highlight>
                  <a:latin typeface="Source Sans Pro" panose="020B0503030403020204" pitchFamily="34" charset="0"/>
                  <a:ea typeface="Source Sans Pro" panose="020B0503030403020204" pitchFamily="34" charset="0"/>
                </a:rPr>
                <a:t>TARIM SEKTÖRÜ </a:t>
              </a:r>
            </a:p>
          </p:txBody>
        </p:sp>
        <p:sp>
          <p:nvSpPr>
            <p:cNvPr id="36" name="Round Diagonal Corner Rectangle 35">
              <a:extLst>
                <a:ext uri="{FF2B5EF4-FFF2-40B4-BE49-F238E27FC236}">
                  <a16:creationId xmlns:a16="http://schemas.microsoft.com/office/drawing/2014/main" id="{3A1918E1-98FE-D84B-9755-E777430E62BA}"/>
                </a:ext>
              </a:extLst>
            </p:cNvPr>
            <p:cNvSpPr/>
            <p:nvPr/>
          </p:nvSpPr>
          <p:spPr>
            <a:xfrm>
              <a:off x="2609981" y="2140158"/>
              <a:ext cx="2078196" cy="3936792"/>
            </a:xfrm>
            <a:prstGeom prst="round2Diag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6" name="Resim 56">
              <a:extLst>
                <a:ext uri="{FF2B5EF4-FFF2-40B4-BE49-F238E27FC236}">
                  <a16:creationId xmlns:a16="http://schemas.microsoft.com/office/drawing/2014/main" id="{905D3126-6808-C44D-875F-9F80FE7DB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322" y="1100513"/>
              <a:ext cx="1736886" cy="173688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C9F04EC-3B84-AD47-BD51-3615A6F427A1}"/>
                </a:ext>
              </a:extLst>
            </p:cNvPr>
            <p:cNvSpPr/>
            <p:nvPr/>
          </p:nvSpPr>
          <p:spPr>
            <a:xfrm>
              <a:off x="2727468" y="2783488"/>
              <a:ext cx="184753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endParaRPr lang="tr-TR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r>
                <a:rPr lang="tr-TR" sz="2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2,5 MİLYON € </a:t>
              </a:r>
            </a:p>
            <a:p>
              <a:r>
                <a:rPr lang="tr-TR" sz="2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1 </a:t>
              </a:r>
              <a:r>
                <a:rPr lang="tr-TR" sz="2000" b="1" dirty="0" smtClean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PROJE</a:t>
              </a:r>
              <a:endParaRPr lang="tr-TR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62E3A08-D21C-1F45-8269-BC097F18109A}"/>
                </a:ext>
              </a:extLst>
            </p:cNvPr>
            <p:cNvSpPr/>
            <p:nvPr/>
          </p:nvSpPr>
          <p:spPr>
            <a:xfrm>
              <a:off x="2737795" y="2783488"/>
              <a:ext cx="141416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highlight>
                    <a:srgbClr val="C0C0C0"/>
                  </a:highlight>
                  <a:latin typeface="Source Sans Pro" panose="020B0503030403020204" pitchFamily="34" charset="0"/>
                  <a:ea typeface="Source Sans Pro" panose="020B0503030403020204" pitchFamily="34" charset="0"/>
                </a:rPr>
                <a:t>ULAŞTIRMA </a:t>
              </a:r>
            </a:p>
            <a:p>
              <a:r>
                <a:rPr lang="en-US" b="1" dirty="0">
                  <a:solidFill>
                    <a:schemeClr val="bg1"/>
                  </a:solidFill>
                  <a:highlight>
                    <a:srgbClr val="C0C0C0"/>
                  </a:highlight>
                  <a:latin typeface="Source Sans Pro" panose="020B0503030403020204" pitchFamily="34" charset="0"/>
                  <a:ea typeface="Source Sans Pro" panose="020B0503030403020204" pitchFamily="34" charset="0"/>
                </a:rPr>
                <a:t>SEKTÖRÜ </a:t>
              </a:r>
            </a:p>
          </p:txBody>
        </p:sp>
        <p:sp>
          <p:nvSpPr>
            <p:cNvPr id="42" name="Round Diagonal Corner Rectangle 41">
              <a:extLst>
                <a:ext uri="{FF2B5EF4-FFF2-40B4-BE49-F238E27FC236}">
                  <a16:creationId xmlns:a16="http://schemas.microsoft.com/office/drawing/2014/main" id="{F31416EE-475B-544B-9A97-D220A027E4EE}"/>
                </a:ext>
              </a:extLst>
            </p:cNvPr>
            <p:cNvSpPr/>
            <p:nvPr/>
          </p:nvSpPr>
          <p:spPr>
            <a:xfrm>
              <a:off x="7539289" y="2069717"/>
              <a:ext cx="2078195" cy="3928502"/>
            </a:xfrm>
            <a:prstGeom prst="round2Diag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43" name="Resim 19">
              <a:extLst>
                <a:ext uri="{FF2B5EF4-FFF2-40B4-BE49-F238E27FC236}">
                  <a16:creationId xmlns:a16="http://schemas.microsoft.com/office/drawing/2014/main" id="{B89E9AE4-05FD-204E-97FD-86F96779F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8418" y="1015504"/>
              <a:ext cx="1821895" cy="1821895"/>
            </a:xfrm>
            <a:prstGeom prst="rect">
              <a:avLst/>
            </a:prstGeom>
          </p:spPr>
        </p:pic>
        <p:sp>
          <p:nvSpPr>
            <p:cNvPr id="44" name="Metin kutusu 24">
              <a:extLst>
                <a:ext uri="{FF2B5EF4-FFF2-40B4-BE49-F238E27FC236}">
                  <a16:creationId xmlns:a16="http://schemas.microsoft.com/office/drawing/2014/main" id="{1CBD03B7-3C98-0748-A278-8B97D97EDEF5}"/>
                </a:ext>
              </a:extLst>
            </p:cNvPr>
            <p:cNvSpPr txBox="1"/>
            <p:nvPr/>
          </p:nvSpPr>
          <p:spPr>
            <a:xfrm>
              <a:off x="7606332" y="2813175"/>
              <a:ext cx="2374520" cy="11614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solidFill>
                    <a:schemeClr val="bg1"/>
                  </a:solidFill>
                  <a:highlight>
                    <a:srgbClr val="800080"/>
                  </a:highlight>
                  <a:latin typeface="Source Sans Pro" panose="020B0503030403020204" pitchFamily="34" charset="0"/>
                  <a:ea typeface="Source Sans Pro" panose="020B0503030403020204" pitchFamily="34" charset="0"/>
                </a:rPr>
                <a:t>REKABETÇİLİK VE YENİLİK </a:t>
              </a:r>
            </a:p>
            <a:p>
              <a:pPr>
                <a:lnSpc>
                  <a:spcPct val="150000"/>
                </a:lnSpc>
              </a:pPr>
              <a:r>
                <a:rPr lang="en-US" sz="1600" b="1" dirty="0">
                  <a:solidFill>
                    <a:schemeClr val="bg1"/>
                  </a:solidFill>
                  <a:highlight>
                    <a:srgbClr val="800080"/>
                  </a:highlight>
                  <a:latin typeface="Source Sans Pro" panose="020B0503030403020204" pitchFamily="34" charset="0"/>
                  <a:ea typeface="Source Sans Pro" panose="020B0503030403020204" pitchFamily="34" charset="0"/>
                </a:rPr>
                <a:t>SEKTÖRÜ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F35FE5F-5D91-9E40-B4A4-F424E95414CF}"/>
                </a:ext>
              </a:extLst>
            </p:cNvPr>
            <p:cNvSpPr/>
            <p:nvPr/>
          </p:nvSpPr>
          <p:spPr>
            <a:xfrm>
              <a:off x="7606332" y="3974969"/>
              <a:ext cx="2078195" cy="5727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15,5 MİLYON € </a:t>
              </a:r>
            </a:p>
            <a:p>
              <a:r>
                <a:rPr lang="en-US" sz="2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4 PROJE.</a:t>
              </a:r>
            </a:p>
          </p:txBody>
        </p:sp>
        <p:sp>
          <p:nvSpPr>
            <p:cNvPr id="47" name="Round Diagonal Corner Rectangle 46">
              <a:extLst>
                <a:ext uri="{FF2B5EF4-FFF2-40B4-BE49-F238E27FC236}">
                  <a16:creationId xmlns:a16="http://schemas.microsoft.com/office/drawing/2014/main" id="{730479BD-1186-2A4B-96AB-7485AADF493A}"/>
                </a:ext>
              </a:extLst>
            </p:cNvPr>
            <p:cNvSpPr/>
            <p:nvPr/>
          </p:nvSpPr>
          <p:spPr>
            <a:xfrm>
              <a:off x="9886443" y="2005917"/>
              <a:ext cx="2078196" cy="3928501"/>
            </a:xfrm>
            <a:prstGeom prst="round2Diag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48" name="Resim 17">
              <a:extLst>
                <a:ext uri="{FF2B5EF4-FFF2-40B4-BE49-F238E27FC236}">
                  <a16:creationId xmlns:a16="http://schemas.microsoft.com/office/drawing/2014/main" id="{5A2C99F0-9BFA-5340-B4C3-7AD4B2FD0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6886" y="1037815"/>
              <a:ext cx="1799584" cy="1799584"/>
            </a:xfrm>
            <a:prstGeom prst="rect">
              <a:avLst/>
            </a:prstGeom>
          </p:spPr>
        </p:pic>
        <p:sp>
          <p:nvSpPr>
            <p:cNvPr id="49" name="Metin kutusu 38">
              <a:extLst>
                <a:ext uri="{FF2B5EF4-FFF2-40B4-BE49-F238E27FC236}">
                  <a16:creationId xmlns:a16="http://schemas.microsoft.com/office/drawing/2014/main" id="{4BC3A8BC-3B43-6E43-BCB0-1E50F8A8B531}"/>
                </a:ext>
              </a:extLst>
            </p:cNvPr>
            <p:cNvSpPr txBox="1"/>
            <p:nvPr/>
          </p:nvSpPr>
          <p:spPr>
            <a:xfrm>
              <a:off x="10096886" y="2770725"/>
              <a:ext cx="1556495" cy="7921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solidFill>
                    <a:schemeClr val="bg1"/>
                  </a:solidFill>
                  <a:highlight>
                    <a:srgbClr val="000080"/>
                  </a:highlight>
                  <a:latin typeface="Source Sans Pro" panose="020B0503030403020204" pitchFamily="34" charset="0"/>
                  <a:ea typeface="Source Sans Pro" panose="020B0503030403020204" pitchFamily="34" charset="0"/>
                </a:rPr>
                <a:t>ENERJİ SEKTÖRÜ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E139EB2-72AE-2847-A853-A842A566F9F6}"/>
                </a:ext>
              </a:extLst>
            </p:cNvPr>
            <p:cNvSpPr/>
            <p:nvPr/>
          </p:nvSpPr>
          <p:spPr>
            <a:xfrm>
              <a:off x="10096886" y="3536307"/>
              <a:ext cx="1316672" cy="5727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31 MİLYON € </a:t>
              </a:r>
            </a:p>
            <a:p>
              <a:r>
                <a:rPr lang="en-US" sz="2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5 PROJE.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 bwMode="auto">
          <a:xfrm>
            <a:off x="1685925" y="285750"/>
            <a:ext cx="116522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tr-TR" altLang="tr-TR" sz="2800" dirty="0" smtClean="0">
                <a:solidFill>
                  <a:schemeClr val="bg1"/>
                </a:solidFill>
                <a:latin typeface="Source Sans Pro" panose="020B0503030403020204"/>
                <a:ea typeface="Source Sans Pro" panose="020B0503030403020204"/>
                <a:cs typeface="Source Sans Pro" panose="020B0503030403020204"/>
              </a:rPr>
              <a:t>IPA II DÖNEMİ (2014-2020)</a:t>
            </a:r>
            <a:endParaRPr lang="en-GB" altLang="tr-TR" sz="2800" dirty="0" smtClean="0">
              <a:solidFill>
                <a:schemeClr val="bg1"/>
              </a:solidFill>
              <a:latin typeface="Source Sans Pro" panose="020B0503030403020204"/>
              <a:ea typeface="Source Sans Pro" panose="020B0503030403020204"/>
              <a:cs typeface="Source Sans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95105354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F22362BB-BD51-6347-8E40-69BF383971F9}"/>
              </a:ext>
            </a:extLst>
          </p:cNvPr>
          <p:cNvSpPr/>
          <p:nvPr/>
        </p:nvSpPr>
        <p:spPr>
          <a:xfrm>
            <a:off x="0" y="951684"/>
            <a:ext cx="12186672" cy="5416605"/>
          </a:xfrm>
          <a:prstGeom prst="rect">
            <a:avLst/>
          </a:prstGeom>
          <a:solidFill>
            <a:srgbClr val="041B3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Resim 24">
            <a:extLst>
              <a:ext uri="{FF2B5EF4-FFF2-40B4-BE49-F238E27FC236}">
                <a16:creationId xmlns:a16="http://schemas.microsoft.com/office/drawing/2014/main" id="{0C751220-5DAF-5A4C-9DC4-558B3DBD0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166" y="149180"/>
            <a:ext cx="845278" cy="843772"/>
          </a:xfrm>
          <a:prstGeom prst="rect">
            <a:avLst/>
          </a:prstGeom>
        </p:spPr>
      </p:pic>
      <p:sp>
        <p:nvSpPr>
          <p:cNvPr id="88" name="Title 1">
            <a:extLst>
              <a:ext uri="{FF2B5EF4-FFF2-40B4-BE49-F238E27FC236}">
                <a16:creationId xmlns:a16="http://schemas.microsoft.com/office/drawing/2014/main" id="{3B39F26E-A234-6E4A-820E-E71A24203E07}"/>
              </a:ext>
            </a:extLst>
          </p:cNvPr>
          <p:cNvSpPr txBox="1">
            <a:spLocks/>
          </p:cNvSpPr>
          <p:nvPr/>
        </p:nvSpPr>
        <p:spPr>
          <a:xfrm>
            <a:off x="1624692" y="149180"/>
            <a:ext cx="11653371" cy="1199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GB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2014-2020 KATILIM ÖNCESİ </a:t>
            </a:r>
            <a:r>
              <a:rPr lang="en-GB" sz="280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YARDIMLAR </a:t>
            </a:r>
            <a:endParaRPr lang="en-GB" sz="28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/>
            <a:r>
              <a:rPr lang="en-GB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(IPA II) PROJELERİ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B1E57153-2561-AE45-BAFB-036FD52BB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489047"/>
              </p:ext>
            </p:extLst>
          </p:nvPr>
        </p:nvGraphicFramePr>
        <p:xfrm>
          <a:off x="175493" y="1150099"/>
          <a:ext cx="11835686" cy="5024368"/>
        </p:xfrm>
        <a:graphic>
          <a:graphicData uri="http://schemas.openxmlformats.org/drawingml/2006/table">
            <a:tbl>
              <a:tblPr firstRow="1" bandRow="1">
                <a:effectLst>
                  <a:outerShdw algn="ctr" rotWithShape="0">
                    <a:schemeClr val="bg1"/>
                  </a:outerShdw>
                </a:effectLst>
                <a:tableStyleId>{5940675A-B579-460E-94D1-54222C63F5DA}</a:tableStyleId>
              </a:tblPr>
              <a:tblGrid>
                <a:gridCol w="5929374">
                  <a:extLst>
                    <a:ext uri="{9D8B030D-6E8A-4147-A177-3AD203B41FA5}">
                      <a16:colId xmlns:a16="http://schemas.microsoft.com/office/drawing/2014/main" val="686294432"/>
                    </a:ext>
                  </a:extLst>
                </a:gridCol>
                <a:gridCol w="1593840">
                  <a:extLst>
                    <a:ext uri="{9D8B030D-6E8A-4147-A177-3AD203B41FA5}">
                      <a16:colId xmlns:a16="http://schemas.microsoft.com/office/drawing/2014/main" val="3279977457"/>
                    </a:ext>
                  </a:extLst>
                </a:gridCol>
                <a:gridCol w="2855052">
                  <a:extLst>
                    <a:ext uri="{9D8B030D-6E8A-4147-A177-3AD203B41FA5}">
                      <a16:colId xmlns:a16="http://schemas.microsoft.com/office/drawing/2014/main" val="333846166"/>
                    </a:ext>
                  </a:extLst>
                </a:gridCol>
                <a:gridCol w="1457420">
                  <a:extLst>
                    <a:ext uri="{9D8B030D-6E8A-4147-A177-3AD203B41FA5}">
                      <a16:colId xmlns:a16="http://schemas.microsoft.com/office/drawing/2014/main" val="1189574938"/>
                    </a:ext>
                  </a:extLst>
                </a:gridCol>
              </a:tblGrid>
              <a:tr h="50855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PROJE İSMİ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SEKTÖR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YARARLANICI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BÜTÇE (</a:t>
                      </a:r>
                      <a:r>
                        <a:rPr lang="tr-TR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Avro</a:t>
                      </a:r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0153895"/>
                  </a:ext>
                </a:extLst>
              </a:tr>
              <a:tr h="408917">
                <a:tc>
                  <a:txBody>
                    <a:bodyPr/>
                    <a:lstStyle/>
                    <a:p>
                      <a:pPr lvl="0"/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Entegre Kirlilik Önleme ve Kontrol Kapsamında Türkiye’nin Endüstriyel Emisyon Stratejisinin Belirlenmesi (DIES) Projesi</a:t>
                      </a:r>
                      <a:endParaRPr lang="tr-T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Çevre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Çevre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Şehircilik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Bakanlığı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825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932153"/>
                  </a:ext>
                </a:extLst>
              </a:tr>
              <a:tr h="337406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Sürdürülebilir Şehirler 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Çevre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Belediyeler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4565913"/>
                  </a:ext>
                </a:extLst>
              </a:tr>
              <a:tr h="408917">
                <a:tc>
                  <a:txBody>
                    <a:bodyPr/>
                    <a:lstStyle/>
                    <a:p>
                      <a:pPr lvl="0"/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Yeni Bir Metodoloji Anlayışıyla Türkiye'de Nesli Tehlike Altında Olan Türler İçin Yeni Eylem Planı (SAP) Metodolojisinin Hazırlanması</a:t>
                      </a:r>
                      <a:endParaRPr lang="tr-T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Çevre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Tarım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Orman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Bakanlığı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148425"/>
                  </a:ext>
                </a:extLst>
              </a:tr>
              <a:tr h="370691">
                <a:tc>
                  <a:txBody>
                    <a:bodyPr/>
                    <a:lstStyle/>
                    <a:p>
                      <a:pPr lvl="0"/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Türkiye'de Karasal Ortamlarda ve İç Sularda İstilacı Yabancı Tür Tehditlerinin Değerlendirilmesi Projesi</a:t>
                      </a:r>
                      <a:endParaRPr lang="tr-T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Çevre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Tarım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Orman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Bakanlığı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238870"/>
                  </a:ext>
                </a:extLst>
              </a:tr>
              <a:tr h="337406">
                <a:tc>
                  <a:txBody>
                    <a:bodyPr/>
                    <a:lstStyle/>
                    <a:p>
                      <a:pPr lvl="0"/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Sürdürülebilir Kentsel Hareketlilik Planlaması (Dünya Bankası)</a:t>
                      </a:r>
                      <a:endParaRPr lang="tr-T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Ulaştırma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Belediyeler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7958206"/>
                  </a:ext>
                </a:extLst>
              </a:tr>
              <a:tr h="337406">
                <a:tc>
                  <a:txBody>
                    <a:bodyPr/>
                    <a:lstStyle/>
                    <a:p>
                      <a:pPr lvl="0"/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BEST </a:t>
                      </a:r>
                      <a:r>
                        <a:rPr lang="tr-TR" sz="1200" b="1" i="0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for</a:t>
                      </a:r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Energy (Enerjide Etkin ve Sürdürülebilir Dönüşümün Desteklenmesi Projesi)</a:t>
                      </a:r>
                      <a:endParaRPr lang="tr-T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Rekabetçilik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Yenilik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İzmir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Kalkınma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Ajansı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454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787873"/>
                  </a:ext>
                </a:extLst>
              </a:tr>
              <a:tr h="337406">
                <a:tc>
                  <a:txBody>
                    <a:bodyPr/>
                    <a:lstStyle/>
                    <a:p>
                      <a:pPr lvl="0"/>
                      <a:r>
                        <a:rPr lang="tr-TR" sz="1200" b="1" i="0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Biyoekonomi</a:t>
                      </a:r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Odaklı Gelişim için Entegre </a:t>
                      </a:r>
                      <a:r>
                        <a:rPr lang="tr-TR" sz="1200" b="1" i="0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Biyorafineri</a:t>
                      </a:r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Konsepti Projesi</a:t>
                      </a:r>
                      <a:endParaRPr lang="tr-T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Rekabetçilik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Yenilik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BÜN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Teknopark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A.Ş.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569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782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516242"/>
                  </a:ext>
                </a:extLst>
              </a:tr>
              <a:tr h="408917">
                <a:tc>
                  <a:txBody>
                    <a:bodyPr/>
                    <a:lstStyle/>
                    <a:p>
                      <a:pPr lvl="0"/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Mobilya ve Metal Boyama Ortak Kullanım Tesisi Projesi (</a:t>
                      </a:r>
                      <a:r>
                        <a:rPr lang="tr-TR" sz="1200" b="1" i="0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Green</a:t>
                      </a:r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Paint)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Rekabetçilik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Yenilik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S.S.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Erciyes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Küçük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Sanayi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Sitesi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Yapı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Kooperatifi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844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518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3239633"/>
                  </a:ext>
                </a:extLst>
              </a:tr>
              <a:tr h="337406">
                <a:tc>
                  <a:txBody>
                    <a:bodyPr/>
                    <a:lstStyle/>
                    <a:p>
                      <a:pPr lvl="0"/>
                      <a:r>
                        <a:rPr lang="en-US" sz="1200" b="1" i="0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Trakya'nın</a:t>
                      </a: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0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Verimli</a:t>
                      </a: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0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KOBİ'leri</a:t>
                      </a: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0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Projesi</a:t>
                      </a:r>
                      <a:endParaRPr lang="tr-T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Rekabetçilik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Yenilik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Trakya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Kalkınma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Ajansı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480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2484795"/>
                  </a:ext>
                </a:extLst>
              </a:tr>
              <a:tr h="408917">
                <a:tc>
                  <a:txBody>
                    <a:bodyPr/>
                    <a:lstStyle/>
                    <a:p>
                      <a:pPr lvl="0"/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Türkiye’de Şehirlerde Hava Kalitesinin İyileştirilmesi ve Kamuoyu Farkındalığının Artırılması Teknik Destek Projesi- CITYAIR</a:t>
                      </a:r>
                      <a:endParaRPr lang="tr-T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Çevre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Çevre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Şehircilik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Bakanlığı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975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176716"/>
                  </a:ext>
                </a:extLst>
              </a:tr>
              <a:tr h="408917">
                <a:tc>
                  <a:txBody>
                    <a:bodyPr/>
                    <a:lstStyle/>
                    <a:p>
                      <a:pPr lvl="0"/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Türkiye'de İklim Değişikliğinden Kaynaklanan Afet Risklerinin Azaltılması ve Adaptasyonunda </a:t>
                      </a:r>
                      <a:r>
                        <a:rPr lang="tr-TR" sz="1200" b="1" i="0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AFAD'ın</a:t>
                      </a:r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Kapasitesinin Arttırılması için Teknik Yardım Projesi</a:t>
                      </a:r>
                      <a:endParaRPr lang="tr-T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Çevre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AFAD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550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8634501"/>
                  </a:ext>
                </a:extLst>
              </a:tr>
              <a:tr h="408917">
                <a:tc>
                  <a:txBody>
                    <a:bodyPr/>
                    <a:lstStyle/>
                    <a:p>
                      <a:pPr lvl="0"/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Çiftçilerin ve Gıda İşleme Sektörünün, IPARD Destekleri ile AB Çevre ve Hijyen Standartları Konusunda Farkındalıklarının Artırılmasına Yönelik Teknik Destek Projesi</a:t>
                      </a:r>
                      <a:endParaRPr lang="tr-T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Tarım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Tarım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Orman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Bakanlığı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2179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063078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F22362BB-BD51-6347-8E40-69BF383971F9}"/>
              </a:ext>
            </a:extLst>
          </p:cNvPr>
          <p:cNvSpPr/>
          <p:nvPr/>
        </p:nvSpPr>
        <p:spPr>
          <a:xfrm>
            <a:off x="0" y="951684"/>
            <a:ext cx="12186672" cy="5416605"/>
          </a:xfrm>
          <a:prstGeom prst="rect">
            <a:avLst/>
          </a:prstGeom>
          <a:solidFill>
            <a:srgbClr val="041B3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Resim 24">
            <a:extLst>
              <a:ext uri="{FF2B5EF4-FFF2-40B4-BE49-F238E27FC236}">
                <a16:creationId xmlns:a16="http://schemas.microsoft.com/office/drawing/2014/main" id="{0C751220-5DAF-5A4C-9DC4-558B3DBD0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166" y="149180"/>
            <a:ext cx="845278" cy="843772"/>
          </a:xfrm>
          <a:prstGeom prst="rect">
            <a:avLst/>
          </a:prstGeom>
        </p:spPr>
      </p:pic>
      <p:sp>
        <p:nvSpPr>
          <p:cNvPr id="88" name="Title 1">
            <a:extLst>
              <a:ext uri="{FF2B5EF4-FFF2-40B4-BE49-F238E27FC236}">
                <a16:creationId xmlns:a16="http://schemas.microsoft.com/office/drawing/2014/main" id="{3B39F26E-A234-6E4A-820E-E71A24203E07}"/>
              </a:ext>
            </a:extLst>
          </p:cNvPr>
          <p:cNvSpPr txBox="1">
            <a:spLocks/>
          </p:cNvSpPr>
          <p:nvPr/>
        </p:nvSpPr>
        <p:spPr>
          <a:xfrm>
            <a:off x="1586055" y="88551"/>
            <a:ext cx="11653371" cy="1199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GB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2014-2020 KATILIM ÖNCESİ MALİ YARDIMLARI </a:t>
            </a:r>
          </a:p>
          <a:p>
            <a:pPr algn="l"/>
            <a:r>
              <a:rPr lang="en-GB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(IPA II) PROJELERİ</a:t>
            </a:r>
          </a:p>
          <a:p>
            <a:pPr algn="l"/>
            <a:endParaRPr lang="en-GB" sz="28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B1E57153-2561-AE45-BAFB-036FD52BB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094814"/>
              </p:ext>
            </p:extLst>
          </p:nvPr>
        </p:nvGraphicFramePr>
        <p:xfrm>
          <a:off x="175493" y="1287887"/>
          <a:ext cx="11835686" cy="5105949"/>
        </p:xfrm>
        <a:graphic>
          <a:graphicData uri="http://schemas.openxmlformats.org/drawingml/2006/table">
            <a:tbl>
              <a:tblPr firstRow="1" bandRow="1">
                <a:effectLst>
                  <a:outerShdw algn="ctr" rotWithShape="0">
                    <a:schemeClr val="bg1"/>
                  </a:outerShdw>
                </a:effectLst>
                <a:tableStyleId>{5940675A-B579-460E-94D1-54222C63F5DA}</a:tableStyleId>
              </a:tblPr>
              <a:tblGrid>
                <a:gridCol w="5929374">
                  <a:extLst>
                    <a:ext uri="{9D8B030D-6E8A-4147-A177-3AD203B41FA5}">
                      <a16:colId xmlns:a16="http://schemas.microsoft.com/office/drawing/2014/main" val="686294432"/>
                    </a:ext>
                  </a:extLst>
                </a:gridCol>
                <a:gridCol w="1593840">
                  <a:extLst>
                    <a:ext uri="{9D8B030D-6E8A-4147-A177-3AD203B41FA5}">
                      <a16:colId xmlns:a16="http://schemas.microsoft.com/office/drawing/2014/main" val="3279977457"/>
                    </a:ext>
                  </a:extLst>
                </a:gridCol>
                <a:gridCol w="2855052">
                  <a:extLst>
                    <a:ext uri="{9D8B030D-6E8A-4147-A177-3AD203B41FA5}">
                      <a16:colId xmlns:a16="http://schemas.microsoft.com/office/drawing/2014/main" val="333846166"/>
                    </a:ext>
                  </a:extLst>
                </a:gridCol>
                <a:gridCol w="1457420">
                  <a:extLst>
                    <a:ext uri="{9D8B030D-6E8A-4147-A177-3AD203B41FA5}">
                      <a16:colId xmlns:a16="http://schemas.microsoft.com/office/drawing/2014/main" val="1189574938"/>
                    </a:ext>
                  </a:extLst>
                </a:gridCol>
              </a:tblGrid>
              <a:tr h="362511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İklim Değişikliğine Uyum Konusunda Kurumsal Kapasitenin Geliştirilmesi Eğitimi Projesi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Çevre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Çevre ve Şehircilik Bakanlığı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254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8893353"/>
                  </a:ext>
                </a:extLst>
              </a:tr>
              <a:tr h="362511">
                <a:tc>
                  <a:txBody>
                    <a:bodyPr/>
                    <a:lstStyle/>
                    <a:p>
                      <a:pPr lvl="0"/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Türkiye'de İklim Değişikliği Uyum Eyleminin Güçlendirilmesi Projesi </a:t>
                      </a:r>
                      <a:endParaRPr lang="tr-T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Çevre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Çevre ve Şehircilik Bakanlığı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591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478035"/>
                  </a:ext>
                </a:extLst>
              </a:tr>
              <a:tr h="362511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Meriç-Ergene Havzası Taşkın Risk Yönetim Planının Hazırlanması Projesi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Çevre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Tarım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Orman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Bakanlığı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550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303670"/>
                  </a:ext>
                </a:extLst>
              </a:tr>
              <a:tr h="362511">
                <a:tc>
                  <a:txBody>
                    <a:bodyPr/>
                    <a:lstStyle/>
                    <a:p>
                      <a:pPr lvl="0"/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Türkiye'nin Döngüsel Ekonomiye Geçiş Potansiyelinin Değerlendirilmesi için Teknik Yardım Projesi</a:t>
                      </a:r>
                      <a:endParaRPr lang="tr-T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Çevre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Çevre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Şehircilik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Bakanlığı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2907982"/>
                  </a:ext>
                </a:extLst>
              </a:tr>
              <a:tr h="362511">
                <a:tc>
                  <a:txBody>
                    <a:bodyPr/>
                    <a:lstStyle/>
                    <a:p>
                      <a:pPr lvl="0"/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Suların Tarımsal Kirliliğe Karşı Korunması Projesi</a:t>
                      </a:r>
                      <a:endParaRPr lang="tr-T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Çevre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Tarım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Orman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Bakanlığı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912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44098"/>
                  </a:ext>
                </a:extLst>
              </a:tr>
              <a:tr h="362511">
                <a:tc>
                  <a:txBody>
                    <a:bodyPr/>
                    <a:lstStyle/>
                    <a:p>
                      <a:pPr lvl="0"/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İklim Değişikliğine Uyum Hibe Programı (CCAGP)</a:t>
                      </a:r>
                      <a:endParaRPr lang="tr-T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Çevre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Çevre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Şehircilik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Bakanlığı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780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2731039"/>
                  </a:ext>
                </a:extLst>
              </a:tr>
              <a:tr h="362511">
                <a:tc>
                  <a:txBody>
                    <a:bodyPr/>
                    <a:lstStyle/>
                    <a:p>
                      <a:pPr lvl="0"/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Belediyeler ve Üniversiteler İçin Yenilenebilir Enerji ve Enerji Verimliliği (Teknik Yardım)</a:t>
                      </a:r>
                      <a:endParaRPr lang="tr-T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Enerji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Belediyeler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Üniversiteler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291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2389135"/>
                  </a:ext>
                </a:extLst>
              </a:tr>
              <a:tr h="362511">
                <a:tc>
                  <a:txBody>
                    <a:bodyPr/>
                    <a:lstStyle/>
                    <a:p>
                      <a:pPr lvl="0"/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Enerji Verimliliğinde Kurumsal Kapasitenin Güçlendirilmesi</a:t>
                      </a:r>
                      <a:endParaRPr lang="tr-T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Enerji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Enerji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Tabii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Kaynaklar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Bakanlığı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217510"/>
                  </a:ext>
                </a:extLst>
              </a:tr>
              <a:tr h="653438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Belediyelerin, bağlı ortaklıklarının ve belediye hizmet sağlayıcılarının tesis/binalarındaki farklı sahalardaki yenilenebilir enerji ve enerji verimliliği uygulamalarını öz tüketim amaçlı pilot proje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Enerji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Belediyeler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925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159737"/>
                  </a:ext>
                </a:extLst>
              </a:tr>
              <a:tr h="362511">
                <a:tc>
                  <a:txBody>
                    <a:bodyPr/>
                    <a:lstStyle/>
                    <a:p>
                      <a:pPr lvl="0"/>
                      <a:r>
                        <a:rPr lang="tr-TR" sz="1200" b="1" i="0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Hanehalkının</a:t>
                      </a:r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Enerji Verimliliği Alanında Bilincinin Artırılması Amacıyla Enerji ve Tabii Kaynaklar Bakanlığının (ETKB) Uygulama ve Etki Ölçümü Konusunda Kapasitesinin Artırılması</a:t>
                      </a:r>
                      <a:endParaRPr lang="tr-T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Enerji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Enerji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Tabii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Kaynaklar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Bakanlığı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715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7349247"/>
                  </a:ext>
                </a:extLst>
              </a:tr>
              <a:tr h="362511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Belirli açık deniz sahalarında jeolojik, jeofizik ve </a:t>
                      </a:r>
                      <a:r>
                        <a:rPr lang="tr-TR" sz="1200" b="1" i="0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jeoteknik</a:t>
                      </a:r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etütlerin yapılması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Enerji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Enerji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Tabii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Kaynaklar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Bakanlığı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219755"/>
                  </a:ext>
                </a:extLst>
              </a:tr>
              <a:tr h="362511">
                <a:tc>
                  <a:txBody>
                    <a:bodyPr/>
                    <a:lstStyle/>
                    <a:p>
                      <a:pPr lvl="0"/>
                      <a:r>
                        <a:rPr lang="tr-TR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Balıkçılık Faaliyetlerinde Stok Değerlendirme Uygulamaları</a:t>
                      </a:r>
                      <a:endParaRPr lang="tr-T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Tarım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Tarım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Orman </a:t>
                      </a:r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Bakanlığı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780</a:t>
                      </a:r>
                      <a:r>
                        <a:rPr lang="tr-T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x-non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425347"/>
                  </a:ext>
                </a:extLst>
              </a:tr>
              <a:tr h="439342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x-none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2179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522462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20712</TotalTime>
  <Words>3104</Words>
  <Application>Microsoft Office PowerPoint</Application>
  <PresentationFormat>Geniş ekran</PresentationFormat>
  <Paragraphs>537</Paragraphs>
  <Slides>43</Slides>
  <Notes>32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15</vt:i4>
      </vt:variant>
      <vt:variant>
        <vt:lpstr>Tema</vt:lpstr>
      </vt:variant>
      <vt:variant>
        <vt:i4>5</vt:i4>
      </vt:variant>
      <vt:variant>
        <vt:lpstr>Slayt Başlıkları</vt:lpstr>
      </vt:variant>
      <vt:variant>
        <vt:i4>43</vt:i4>
      </vt:variant>
    </vt:vector>
  </HeadingPairs>
  <TitlesOfParts>
    <vt:vector size="63" baseType="lpstr">
      <vt:lpstr>Arial</vt:lpstr>
      <vt:lpstr>Arial Black</vt:lpstr>
      <vt:lpstr>Arial Rounded MT Bold</vt:lpstr>
      <vt:lpstr>Avenir Book</vt:lpstr>
      <vt:lpstr>Calibri</vt:lpstr>
      <vt:lpstr>Ebrima</vt:lpstr>
      <vt:lpstr>Franklin Gothic Heavy</vt:lpstr>
      <vt:lpstr>Gill Sans</vt:lpstr>
      <vt:lpstr>Open Sans Semibold</vt:lpstr>
      <vt:lpstr>Roboto</vt:lpstr>
      <vt:lpstr>Source Sans Pro</vt:lpstr>
      <vt:lpstr>Tahoma</vt:lpstr>
      <vt:lpstr>Times New Roman</vt:lpstr>
      <vt:lpstr>Verdana</vt:lpstr>
      <vt:lpstr>Wingdings</vt:lpstr>
      <vt:lpstr>1_Office Teması</vt:lpstr>
      <vt:lpstr>2_Office Teması</vt:lpstr>
      <vt:lpstr>Office Theme</vt:lpstr>
      <vt:lpstr>3_Office Teması</vt:lpstr>
      <vt:lpstr>4_Office Teması</vt:lpstr>
      <vt:lpstr>PowerPoint Sunusu</vt:lpstr>
      <vt:lpstr>PowerPoint Sunusu</vt:lpstr>
      <vt:lpstr>MALİ İŞBİRLİĞİ KAPSAMINDA TÜRKİYE’YE SAĞLANAN AB FONLARI</vt:lpstr>
      <vt:lpstr>KATILIM ÖNCESİ YARDIM (IPA)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        TÜRKİYE ve AB ARASINDA ŞEHİR EŞLEŞTİRME PROJESİ- (I ve II. Faz)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EUROPEAN INNOVATION COUNCIL (EIC)  AVRUPA İNOVASYON KONSEYİ</vt:lpstr>
      <vt:lpstr>EUROPEAN INNOVATION ECOSYSTEMS (EIC)  AVRUPA İNOVASYON EKOSİSTEMİ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– 2018 IPA-II Güncel Durum Tüm Programlar – Yalnızca AB Katkısı</dc:title>
  <dc:creator>Harun Eroglu</dc:creator>
  <cp:lastModifiedBy>Irem Ozgur</cp:lastModifiedBy>
  <cp:revision>485</cp:revision>
  <cp:lastPrinted>2022-03-12T15:56:43Z</cp:lastPrinted>
  <dcterms:created xsi:type="dcterms:W3CDTF">2019-10-04T12:30:58Z</dcterms:created>
  <dcterms:modified xsi:type="dcterms:W3CDTF">2023-05-04T11:02:43Z</dcterms:modified>
</cp:coreProperties>
</file>